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embeddedFontLst>
    <p:embeddedFont>
      <p:font typeface="Malgun Gothic" panose="020B0503020000020004" pitchFamily="50" charset="-127"/>
      <p:regular r:id="rId24"/>
      <p:bold r:id="rId25"/>
    </p:embeddedFont>
    <p:embeddedFont>
      <p:font typeface="Century Gothic" panose="020B0502020202020204" pitchFamily="34" charset="0"/>
      <p:regular r:id="rId26"/>
      <p:bold r:id="rId27"/>
      <p:italic r:id="rId28"/>
      <p:boldItalic r:id="rId29"/>
    </p:embeddedFont>
    <p:embeddedFont>
      <p:font typeface="Trebuchet MS" panose="020B0603020202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40">
          <p15:clr>
            <a:srgbClr val="A4A3A4"/>
          </p15:clr>
        </p15:guide>
        <p15:guide id="2" pos="2880">
          <p15:clr>
            <a:srgbClr val="A4A3A4"/>
          </p15:clr>
        </p15:guide>
        <p15:guide id="3" pos="204">
          <p15:clr>
            <a:srgbClr val="A4A3A4"/>
          </p15:clr>
        </p15:guide>
        <p15:guide id="4" pos="5556">
          <p15:clr>
            <a:srgbClr val="A4A3A4"/>
          </p15:clr>
        </p15:guide>
        <p15:guide id="5" orient="horz" pos="1117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ifzcMmVTz8mkmJdjN7iSWgpj3g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090C32-1026-413A-ABE2-8226C10DD464}">
  <a:tblStyle styleId="{5C090C32-1026-413A-ABE2-8226C10DD46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344" y="102"/>
      </p:cViewPr>
      <p:guideLst>
        <p:guide orient="horz" pos="2840"/>
        <p:guide pos="2880"/>
        <p:guide pos="204"/>
        <p:guide pos="5556"/>
        <p:guide orient="horz" pos="11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Gulim"/>
                <a:ea typeface="Gulim"/>
                <a:cs typeface="Gulim"/>
                <a:sym typeface="Gulim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Gulim"/>
              <a:ea typeface="Gulim"/>
              <a:cs typeface="Gulim"/>
              <a:sym typeface="Gulim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eb33bbcf2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서울 중심으로 갈수록 혼잡도가 높아지는 것으로 보인다.</a:t>
            </a:r>
            <a:endParaRPr/>
          </a:p>
        </p:txBody>
      </p:sp>
      <p:sp>
        <p:nvSpPr>
          <p:cNvPr id="143" name="Google Shape;143;g10eb33bbcf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eb33bbcf2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eb33bbcf2_1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(정규화 설명 후) 미세먼지, 이산화탄소 등 변수의 단위가 다르고 운행 횟수 값의 범위가 다른 변수에 비해 큰 차이를 보이므로 정규화가 필요했습니다.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저희가 시행한 군집분석은 ~~인데 k-means는 ~~ 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최적 군집 수 설정은 elbow와 실루엣 사용 -&gt; 각 방법 ~~개 입니다.</a:t>
            </a:r>
            <a:endParaRPr/>
          </a:p>
        </p:txBody>
      </p:sp>
      <p:sp>
        <p:nvSpPr>
          <p:cNvPr id="152" name="Google Shape;152;g10eb33bbcf2_1_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eb33bbcf2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10eb33bbcf2_1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정규화로 인해 음수 생김</a:t>
            </a:r>
            <a:endParaRPr/>
          </a:p>
        </p:txBody>
      </p:sp>
      <p:sp>
        <p:nvSpPr>
          <p:cNvPr id="176" name="Google Shape;176;g10eb33bbcf2_1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c4b60f5e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10c4b60f5e7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g10c4b60f5e7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eb33bbcf2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g10eb33bbcf2_1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2" name="Google Shape;202;g10eb33bbcf2_1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c4b60f5e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g10c4b60f5e7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g10c4b60f5e7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0c4b60f5e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k-means는 빨강, 혼합분포은 파랑, 계층적 군집은 초록, k-medoids 방법은 민트색 군집이 미세먼지, 혼잡도, 운행횟수 면에서 높은 수치를 나타냅니다.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네 군집 모두 비슷한 군집 형태를 띄고 있는 것을 확인할 수 있습니다.</a:t>
            </a:r>
            <a:endParaRPr/>
          </a:p>
        </p:txBody>
      </p:sp>
      <p:sp>
        <p:nvSpPr>
          <p:cNvPr id="227" name="Google Shape;227;g10c4b60f5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eb33bbcf2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g10eb33bbcf2_1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5" name="Google Shape;245;g10eb33bbcf2_1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0c4b60f5e7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시청, 을지로입구 역 등 31개 역이 우선 지하철 역으로 선정됐다.</a:t>
            </a:r>
            <a:endParaRPr/>
          </a:p>
        </p:txBody>
      </p:sp>
      <p:sp>
        <p:nvSpPr>
          <p:cNvPr id="262" name="Google Shape;262;g10c4b60f5e7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c4b60f5e7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9" name="Google Shape;269;g10c4b60f5e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" name="Google Shape;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c4b60f5e7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10c4b60f5e7_0_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6" name="Google Shape;286;g10c4b60f5e7_0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" name="Google Shape;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" name="Google Shape;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eb33bbcf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같은 시점의 데이터로 가정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주어진 데이터 연평균 관측치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역별 혼잡도를 평균을 내어 구해야 하는데 열차 크기와 길이가 다르면 평균을 낼 수 없음</a:t>
            </a:r>
            <a:endParaRPr/>
          </a:p>
        </p:txBody>
      </p:sp>
      <p:sp>
        <p:nvSpPr>
          <p:cNvPr id="82" name="Google Shape;82;g10eb33bbc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eb33bbcf2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g10eb33bbcf2_1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 : 혼잡도가 0이면 열차가 운행 중이지 않으므로 0으로 처리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3 : 시간을 나타내는 모든 열을 time 변수로 묶어주면서 wide form 이었던 데이터를 long form으로 보기 편하게 바꿔줌.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4 : 역사명으로 그룹화하여 같은 역사명의 데이터는 모두 평균을 내어 혼잡도를 새로 구함.</a:t>
            </a:r>
            <a:endParaRPr/>
          </a:p>
        </p:txBody>
      </p:sp>
      <p:sp>
        <p:nvSpPr>
          <p:cNvPr id="91" name="Google Shape;91;g10eb33bbcf2_1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eb33bbcf2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10eb33bbcf2_1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" name="Google Shape;114;g10eb33bbcf2_1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eb33bbcf2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강북 지역에 미세먼지 농도가 높은 지하철 역이 몰려 있음</a:t>
            </a:r>
            <a:endParaRPr/>
          </a:p>
        </p:txBody>
      </p:sp>
      <p:sp>
        <p:nvSpPr>
          <p:cNvPr id="126" name="Google Shape;126;g10eb33bbcf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eb33bbcf2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2호선을 따라 운행 횟수가 높게 나타난다.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환승역에서 특히 더 높이 나타난다.</a:t>
            </a:r>
            <a:endParaRPr/>
          </a:p>
        </p:txBody>
      </p:sp>
      <p:sp>
        <p:nvSpPr>
          <p:cNvPr id="134" name="Google Shape;134;g10eb33bbcf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thememong.com/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슬라이드">
  <p:cSld name="2_제목 슬라이드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0000" y="319200"/>
            <a:ext cx="1270650" cy="30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>
            <a:spLocks noGrp="1"/>
          </p:cNvSpPr>
          <p:nvPr>
            <p:ph type="title"/>
          </p:nvPr>
        </p:nvSpPr>
        <p:spPr>
          <a:xfrm>
            <a:off x="222945" y="301871"/>
            <a:ext cx="73448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pic>
        <p:nvPicPr>
          <p:cNvPr id="15" name="Google Shape;15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0000" y="319200"/>
            <a:ext cx="1270650" cy="30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제목 슬라이드">
  <p:cSld name="8_제목 슬라이드">
    <p:bg>
      <p:bgPr>
        <a:solidFill>
          <a:srgbClr val="FFCD00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8525" y="2563084"/>
            <a:ext cx="2266950" cy="173183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9">
            <a:hlinkClick r:id="rId2"/>
          </p:cNvPr>
          <p:cNvSpPr/>
          <p:nvPr/>
        </p:nvSpPr>
        <p:spPr>
          <a:xfrm>
            <a:off x="3742428" y="6433864"/>
            <a:ext cx="1659144" cy="133222"/>
          </a:xfrm>
          <a:custGeom>
            <a:avLst/>
            <a:gdLst/>
            <a:ahLst/>
            <a:cxnLst/>
            <a:rect l="l" t="t" r="r" b="b"/>
            <a:pathLst>
              <a:path w="1659144" h="133222" extrusionOk="0">
                <a:moveTo>
                  <a:pt x="1334008" y="83211"/>
                </a:moveTo>
                <a:cubicBezTo>
                  <a:pt x="1336514" y="83274"/>
                  <a:pt x="1338620" y="84175"/>
                  <a:pt x="1340326" y="85913"/>
                </a:cubicBezTo>
                <a:cubicBezTo>
                  <a:pt x="1342032" y="87651"/>
                  <a:pt x="1342920" y="89846"/>
                  <a:pt x="1342990" y="92497"/>
                </a:cubicBezTo>
                <a:cubicBezTo>
                  <a:pt x="1342920" y="95003"/>
                  <a:pt x="1342032" y="97109"/>
                  <a:pt x="1340326" y="98815"/>
                </a:cubicBezTo>
                <a:cubicBezTo>
                  <a:pt x="1338620" y="100522"/>
                  <a:pt x="1336514" y="101410"/>
                  <a:pt x="1334008" y="101480"/>
                </a:cubicBezTo>
                <a:cubicBezTo>
                  <a:pt x="1331423" y="101410"/>
                  <a:pt x="1329247" y="100522"/>
                  <a:pt x="1327481" y="98815"/>
                </a:cubicBezTo>
                <a:cubicBezTo>
                  <a:pt x="1325714" y="97109"/>
                  <a:pt x="1324794" y="95003"/>
                  <a:pt x="1324721" y="92497"/>
                </a:cubicBezTo>
                <a:cubicBezTo>
                  <a:pt x="1324794" y="89846"/>
                  <a:pt x="1325714" y="87651"/>
                  <a:pt x="1327481" y="85913"/>
                </a:cubicBezTo>
                <a:cubicBezTo>
                  <a:pt x="1329247" y="84175"/>
                  <a:pt x="1331423" y="83274"/>
                  <a:pt x="1334008" y="83211"/>
                </a:cubicBezTo>
                <a:close/>
                <a:moveTo>
                  <a:pt x="410083" y="83211"/>
                </a:moveTo>
                <a:cubicBezTo>
                  <a:pt x="412589" y="83274"/>
                  <a:pt x="414695" y="84175"/>
                  <a:pt x="416401" y="85913"/>
                </a:cubicBezTo>
                <a:cubicBezTo>
                  <a:pt x="418107" y="87651"/>
                  <a:pt x="418995" y="89846"/>
                  <a:pt x="419065" y="92497"/>
                </a:cubicBezTo>
                <a:cubicBezTo>
                  <a:pt x="418995" y="95003"/>
                  <a:pt x="418107" y="97109"/>
                  <a:pt x="416401" y="98815"/>
                </a:cubicBezTo>
                <a:cubicBezTo>
                  <a:pt x="414695" y="100522"/>
                  <a:pt x="412589" y="101410"/>
                  <a:pt x="410083" y="101480"/>
                </a:cubicBezTo>
                <a:cubicBezTo>
                  <a:pt x="407498" y="101410"/>
                  <a:pt x="405322" y="100522"/>
                  <a:pt x="403556" y="98815"/>
                </a:cubicBezTo>
                <a:cubicBezTo>
                  <a:pt x="401789" y="97109"/>
                  <a:pt x="400869" y="95003"/>
                  <a:pt x="400796" y="92497"/>
                </a:cubicBezTo>
                <a:cubicBezTo>
                  <a:pt x="400869" y="89846"/>
                  <a:pt x="401789" y="87651"/>
                  <a:pt x="403556" y="85913"/>
                </a:cubicBezTo>
                <a:cubicBezTo>
                  <a:pt x="405322" y="84175"/>
                  <a:pt x="407498" y="83274"/>
                  <a:pt x="410083" y="83211"/>
                </a:cubicBezTo>
                <a:close/>
                <a:moveTo>
                  <a:pt x="1260628" y="44939"/>
                </a:moveTo>
                <a:cubicBezTo>
                  <a:pt x="1255078" y="45076"/>
                  <a:pt x="1250472" y="46975"/>
                  <a:pt x="1246809" y="50638"/>
                </a:cubicBezTo>
                <a:cubicBezTo>
                  <a:pt x="1243147" y="54301"/>
                  <a:pt x="1241247" y="58907"/>
                  <a:pt x="1241111" y="64456"/>
                </a:cubicBezTo>
                <a:cubicBezTo>
                  <a:pt x="1241247" y="70005"/>
                  <a:pt x="1243147" y="74611"/>
                  <a:pt x="1246809" y="78274"/>
                </a:cubicBezTo>
                <a:cubicBezTo>
                  <a:pt x="1250472" y="81937"/>
                  <a:pt x="1255078" y="83836"/>
                  <a:pt x="1260628" y="83973"/>
                </a:cubicBezTo>
                <a:cubicBezTo>
                  <a:pt x="1266177" y="83836"/>
                  <a:pt x="1270783" y="81937"/>
                  <a:pt x="1274445" y="78274"/>
                </a:cubicBezTo>
                <a:cubicBezTo>
                  <a:pt x="1278108" y="74611"/>
                  <a:pt x="1280007" y="70005"/>
                  <a:pt x="1280144" y="64456"/>
                </a:cubicBezTo>
                <a:cubicBezTo>
                  <a:pt x="1280007" y="58907"/>
                  <a:pt x="1278108" y="54301"/>
                  <a:pt x="1274445" y="50638"/>
                </a:cubicBezTo>
                <a:cubicBezTo>
                  <a:pt x="1270783" y="46975"/>
                  <a:pt x="1266177" y="45076"/>
                  <a:pt x="1260628" y="44939"/>
                </a:cubicBezTo>
                <a:close/>
                <a:moveTo>
                  <a:pt x="1488313" y="44330"/>
                </a:moveTo>
                <a:cubicBezTo>
                  <a:pt x="1482837" y="44469"/>
                  <a:pt x="1478275" y="46363"/>
                  <a:pt x="1474629" y="50009"/>
                </a:cubicBezTo>
                <a:cubicBezTo>
                  <a:pt x="1470982" y="53656"/>
                  <a:pt x="1469089" y="58218"/>
                  <a:pt x="1468949" y="63694"/>
                </a:cubicBezTo>
                <a:cubicBezTo>
                  <a:pt x="1469089" y="69170"/>
                  <a:pt x="1470982" y="73732"/>
                  <a:pt x="1474629" y="77379"/>
                </a:cubicBezTo>
                <a:cubicBezTo>
                  <a:pt x="1478275" y="81025"/>
                  <a:pt x="1482837" y="82919"/>
                  <a:pt x="1488313" y="83058"/>
                </a:cubicBezTo>
                <a:cubicBezTo>
                  <a:pt x="1493790" y="82919"/>
                  <a:pt x="1498351" y="81025"/>
                  <a:pt x="1501998" y="77379"/>
                </a:cubicBezTo>
                <a:cubicBezTo>
                  <a:pt x="1505645" y="73732"/>
                  <a:pt x="1507538" y="69170"/>
                  <a:pt x="1507677" y="63694"/>
                </a:cubicBezTo>
                <a:cubicBezTo>
                  <a:pt x="1507538" y="58218"/>
                  <a:pt x="1505645" y="53656"/>
                  <a:pt x="1501998" y="50009"/>
                </a:cubicBezTo>
                <a:cubicBezTo>
                  <a:pt x="1498351" y="46363"/>
                  <a:pt x="1493790" y="44469"/>
                  <a:pt x="1488313" y="44330"/>
                </a:cubicBezTo>
                <a:close/>
                <a:moveTo>
                  <a:pt x="1078738" y="44330"/>
                </a:moveTo>
                <a:cubicBezTo>
                  <a:pt x="1073262" y="44469"/>
                  <a:pt x="1068700" y="46363"/>
                  <a:pt x="1065053" y="50009"/>
                </a:cubicBezTo>
                <a:cubicBezTo>
                  <a:pt x="1061407" y="53656"/>
                  <a:pt x="1059513" y="58218"/>
                  <a:pt x="1059374" y="63694"/>
                </a:cubicBezTo>
                <a:cubicBezTo>
                  <a:pt x="1059513" y="69170"/>
                  <a:pt x="1061407" y="73732"/>
                  <a:pt x="1065053" y="77379"/>
                </a:cubicBezTo>
                <a:cubicBezTo>
                  <a:pt x="1068700" y="81025"/>
                  <a:pt x="1073262" y="82919"/>
                  <a:pt x="1078738" y="83058"/>
                </a:cubicBezTo>
                <a:cubicBezTo>
                  <a:pt x="1084214" y="82919"/>
                  <a:pt x="1088776" y="81025"/>
                  <a:pt x="1092423" y="77379"/>
                </a:cubicBezTo>
                <a:cubicBezTo>
                  <a:pt x="1096069" y="73732"/>
                  <a:pt x="1097963" y="69170"/>
                  <a:pt x="1098102" y="63694"/>
                </a:cubicBezTo>
                <a:cubicBezTo>
                  <a:pt x="1097963" y="58218"/>
                  <a:pt x="1096069" y="53656"/>
                  <a:pt x="1092423" y="50009"/>
                </a:cubicBezTo>
                <a:cubicBezTo>
                  <a:pt x="1088776" y="46363"/>
                  <a:pt x="1084214" y="44469"/>
                  <a:pt x="1078738" y="44330"/>
                </a:cubicBezTo>
                <a:close/>
                <a:moveTo>
                  <a:pt x="849477" y="41282"/>
                </a:moveTo>
                <a:cubicBezTo>
                  <a:pt x="844585" y="41355"/>
                  <a:pt x="840388" y="42658"/>
                  <a:pt x="836886" y="45192"/>
                </a:cubicBezTo>
                <a:cubicBezTo>
                  <a:pt x="833384" y="47726"/>
                  <a:pt x="831130" y="51052"/>
                  <a:pt x="830124" y="55169"/>
                </a:cubicBezTo>
                <a:lnTo>
                  <a:pt x="868526" y="55169"/>
                </a:lnTo>
                <a:cubicBezTo>
                  <a:pt x="867589" y="51052"/>
                  <a:pt x="865386" y="47726"/>
                  <a:pt x="861916" y="45192"/>
                </a:cubicBezTo>
                <a:cubicBezTo>
                  <a:pt x="858446" y="42658"/>
                  <a:pt x="854300" y="41355"/>
                  <a:pt x="849477" y="41282"/>
                </a:cubicBezTo>
                <a:close/>
                <a:moveTo>
                  <a:pt x="620877" y="41282"/>
                </a:moveTo>
                <a:cubicBezTo>
                  <a:pt x="615985" y="41355"/>
                  <a:pt x="611788" y="42658"/>
                  <a:pt x="608286" y="45192"/>
                </a:cubicBezTo>
                <a:cubicBezTo>
                  <a:pt x="604784" y="47726"/>
                  <a:pt x="602530" y="51052"/>
                  <a:pt x="601524" y="55169"/>
                </a:cubicBezTo>
                <a:lnTo>
                  <a:pt x="639926" y="55169"/>
                </a:lnTo>
                <a:cubicBezTo>
                  <a:pt x="638989" y="51052"/>
                  <a:pt x="636786" y="47726"/>
                  <a:pt x="633316" y="45192"/>
                </a:cubicBezTo>
                <a:cubicBezTo>
                  <a:pt x="629846" y="42658"/>
                  <a:pt x="625700" y="41355"/>
                  <a:pt x="620877" y="41282"/>
                </a:cubicBezTo>
                <a:close/>
                <a:moveTo>
                  <a:pt x="272766" y="25850"/>
                </a:moveTo>
                <a:cubicBezTo>
                  <a:pt x="275303" y="24900"/>
                  <a:pt x="277774" y="24932"/>
                  <a:pt x="280177" y="25945"/>
                </a:cubicBezTo>
                <a:cubicBezTo>
                  <a:pt x="282581" y="26958"/>
                  <a:pt x="284328" y="28705"/>
                  <a:pt x="285417" y="31185"/>
                </a:cubicBezTo>
                <a:lnTo>
                  <a:pt x="301269" y="69908"/>
                </a:lnTo>
                <a:lnTo>
                  <a:pt x="316510" y="33472"/>
                </a:lnTo>
                <a:cubicBezTo>
                  <a:pt x="317228" y="31856"/>
                  <a:pt x="318270" y="30592"/>
                  <a:pt x="319635" y="29680"/>
                </a:cubicBezTo>
                <a:cubicBezTo>
                  <a:pt x="321000" y="28768"/>
                  <a:pt x="322499" y="28305"/>
                  <a:pt x="324131" y="28289"/>
                </a:cubicBezTo>
                <a:cubicBezTo>
                  <a:pt x="325837" y="28305"/>
                  <a:pt x="327380" y="28768"/>
                  <a:pt x="328761" y="29680"/>
                </a:cubicBezTo>
                <a:cubicBezTo>
                  <a:pt x="330142" y="30592"/>
                  <a:pt x="331190" y="31856"/>
                  <a:pt x="331905" y="33472"/>
                </a:cubicBezTo>
                <a:lnTo>
                  <a:pt x="346994" y="69908"/>
                </a:lnTo>
                <a:lnTo>
                  <a:pt x="362846" y="31185"/>
                </a:lnTo>
                <a:cubicBezTo>
                  <a:pt x="363998" y="28705"/>
                  <a:pt x="365770" y="26958"/>
                  <a:pt x="368161" y="25945"/>
                </a:cubicBezTo>
                <a:cubicBezTo>
                  <a:pt x="370552" y="24932"/>
                  <a:pt x="373048" y="24900"/>
                  <a:pt x="375649" y="25850"/>
                </a:cubicBezTo>
                <a:cubicBezTo>
                  <a:pt x="378262" y="26936"/>
                  <a:pt x="380047" y="28689"/>
                  <a:pt x="381002" y="31109"/>
                </a:cubicBezTo>
                <a:cubicBezTo>
                  <a:pt x="381958" y="33529"/>
                  <a:pt x="381951" y="36045"/>
                  <a:pt x="380984" y="38656"/>
                </a:cubicBezTo>
                <a:lnTo>
                  <a:pt x="357663" y="95367"/>
                </a:lnTo>
                <a:cubicBezTo>
                  <a:pt x="356822" y="97422"/>
                  <a:pt x="355647" y="98953"/>
                  <a:pt x="354139" y="99960"/>
                </a:cubicBezTo>
                <a:cubicBezTo>
                  <a:pt x="352630" y="100967"/>
                  <a:pt x="350808" y="101469"/>
                  <a:pt x="348671" y="101465"/>
                </a:cubicBezTo>
                <a:cubicBezTo>
                  <a:pt x="346534" y="101450"/>
                  <a:pt x="344711" y="100910"/>
                  <a:pt x="343203" y="99846"/>
                </a:cubicBezTo>
                <a:cubicBezTo>
                  <a:pt x="341694" y="98782"/>
                  <a:pt x="340519" y="97289"/>
                  <a:pt x="339678" y="95367"/>
                </a:cubicBezTo>
                <a:lnTo>
                  <a:pt x="324131" y="58017"/>
                </a:lnTo>
                <a:lnTo>
                  <a:pt x="308737" y="95367"/>
                </a:lnTo>
                <a:cubicBezTo>
                  <a:pt x="307889" y="97422"/>
                  <a:pt x="306689" y="98953"/>
                  <a:pt x="305136" y="99960"/>
                </a:cubicBezTo>
                <a:cubicBezTo>
                  <a:pt x="303583" y="100967"/>
                  <a:pt x="301735" y="101469"/>
                  <a:pt x="299592" y="101465"/>
                </a:cubicBezTo>
                <a:cubicBezTo>
                  <a:pt x="297455" y="101469"/>
                  <a:pt x="295632" y="100967"/>
                  <a:pt x="294124" y="99960"/>
                </a:cubicBezTo>
                <a:cubicBezTo>
                  <a:pt x="292616" y="98953"/>
                  <a:pt x="291441" y="97422"/>
                  <a:pt x="290599" y="95367"/>
                </a:cubicBezTo>
                <a:lnTo>
                  <a:pt x="267431" y="38656"/>
                </a:lnTo>
                <a:cubicBezTo>
                  <a:pt x="266463" y="36054"/>
                  <a:pt x="266457" y="33558"/>
                  <a:pt x="267413" y="31166"/>
                </a:cubicBezTo>
                <a:cubicBezTo>
                  <a:pt x="268368" y="28775"/>
                  <a:pt x="270153" y="27003"/>
                  <a:pt x="272766" y="25850"/>
                </a:cubicBezTo>
                <a:close/>
                <a:moveTo>
                  <a:pt x="139416" y="25850"/>
                </a:moveTo>
                <a:cubicBezTo>
                  <a:pt x="141953" y="24900"/>
                  <a:pt x="144424" y="24932"/>
                  <a:pt x="146827" y="25945"/>
                </a:cubicBezTo>
                <a:cubicBezTo>
                  <a:pt x="149231" y="26958"/>
                  <a:pt x="150978" y="28705"/>
                  <a:pt x="152067" y="31185"/>
                </a:cubicBezTo>
                <a:lnTo>
                  <a:pt x="167919" y="69908"/>
                </a:lnTo>
                <a:lnTo>
                  <a:pt x="183160" y="33472"/>
                </a:lnTo>
                <a:cubicBezTo>
                  <a:pt x="183878" y="31856"/>
                  <a:pt x="184920" y="30592"/>
                  <a:pt x="186285" y="29680"/>
                </a:cubicBezTo>
                <a:cubicBezTo>
                  <a:pt x="187650" y="28768"/>
                  <a:pt x="189149" y="28305"/>
                  <a:pt x="190781" y="28289"/>
                </a:cubicBezTo>
                <a:cubicBezTo>
                  <a:pt x="192487" y="28305"/>
                  <a:pt x="194030" y="28768"/>
                  <a:pt x="195411" y="29680"/>
                </a:cubicBezTo>
                <a:cubicBezTo>
                  <a:pt x="196792" y="30592"/>
                  <a:pt x="197840" y="31856"/>
                  <a:pt x="198555" y="33472"/>
                </a:cubicBezTo>
                <a:lnTo>
                  <a:pt x="213644" y="69908"/>
                </a:lnTo>
                <a:lnTo>
                  <a:pt x="229496" y="31185"/>
                </a:lnTo>
                <a:cubicBezTo>
                  <a:pt x="230648" y="28705"/>
                  <a:pt x="232420" y="26958"/>
                  <a:pt x="234811" y="25945"/>
                </a:cubicBezTo>
                <a:cubicBezTo>
                  <a:pt x="237202" y="24932"/>
                  <a:pt x="239698" y="24900"/>
                  <a:pt x="242299" y="25850"/>
                </a:cubicBezTo>
                <a:cubicBezTo>
                  <a:pt x="244912" y="26936"/>
                  <a:pt x="246697" y="28689"/>
                  <a:pt x="247652" y="31109"/>
                </a:cubicBezTo>
                <a:cubicBezTo>
                  <a:pt x="248608" y="33529"/>
                  <a:pt x="248601" y="36045"/>
                  <a:pt x="247634" y="38656"/>
                </a:cubicBezTo>
                <a:lnTo>
                  <a:pt x="224313" y="95367"/>
                </a:lnTo>
                <a:cubicBezTo>
                  <a:pt x="223472" y="97422"/>
                  <a:pt x="222297" y="98953"/>
                  <a:pt x="220789" y="99960"/>
                </a:cubicBezTo>
                <a:cubicBezTo>
                  <a:pt x="219280" y="100967"/>
                  <a:pt x="217458" y="101469"/>
                  <a:pt x="215321" y="101465"/>
                </a:cubicBezTo>
                <a:cubicBezTo>
                  <a:pt x="213184" y="101450"/>
                  <a:pt x="211361" y="100910"/>
                  <a:pt x="209853" y="99846"/>
                </a:cubicBezTo>
                <a:cubicBezTo>
                  <a:pt x="208344" y="98782"/>
                  <a:pt x="207169" y="97289"/>
                  <a:pt x="206328" y="95367"/>
                </a:cubicBezTo>
                <a:lnTo>
                  <a:pt x="190781" y="58017"/>
                </a:lnTo>
                <a:lnTo>
                  <a:pt x="175387" y="95367"/>
                </a:lnTo>
                <a:cubicBezTo>
                  <a:pt x="174539" y="97422"/>
                  <a:pt x="173339" y="98953"/>
                  <a:pt x="171786" y="99960"/>
                </a:cubicBezTo>
                <a:cubicBezTo>
                  <a:pt x="170233" y="100967"/>
                  <a:pt x="168385" y="101469"/>
                  <a:pt x="166242" y="101465"/>
                </a:cubicBezTo>
                <a:cubicBezTo>
                  <a:pt x="164105" y="101469"/>
                  <a:pt x="162282" y="100967"/>
                  <a:pt x="160774" y="99960"/>
                </a:cubicBezTo>
                <a:cubicBezTo>
                  <a:pt x="159266" y="98953"/>
                  <a:pt x="158091" y="97422"/>
                  <a:pt x="157249" y="95367"/>
                </a:cubicBezTo>
                <a:lnTo>
                  <a:pt x="134081" y="38656"/>
                </a:lnTo>
                <a:cubicBezTo>
                  <a:pt x="133113" y="36054"/>
                  <a:pt x="133107" y="33558"/>
                  <a:pt x="134063" y="31166"/>
                </a:cubicBezTo>
                <a:cubicBezTo>
                  <a:pt x="135018" y="28775"/>
                  <a:pt x="136803" y="27003"/>
                  <a:pt x="139416" y="25850"/>
                </a:cubicBezTo>
                <a:close/>
                <a:moveTo>
                  <a:pt x="6066" y="25850"/>
                </a:moveTo>
                <a:cubicBezTo>
                  <a:pt x="8603" y="24900"/>
                  <a:pt x="11074" y="24932"/>
                  <a:pt x="13477" y="25945"/>
                </a:cubicBezTo>
                <a:cubicBezTo>
                  <a:pt x="15881" y="26958"/>
                  <a:pt x="17628" y="28705"/>
                  <a:pt x="18717" y="31185"/>
                </a:cubicBezTo>
                <a:lnTo>
                  <a:pt x="34569" y="69908"/>
                </a:lnTo>
                <a:lnTo>
                  <a:pt x="49810" y="33472"/>
                </a:lnTo>
                <a:cubicBezTo>
                  <a:pt x="50528" y="31856"/>
                  <a:pt x="51570" y="30592"/>
                  <a:pt x="52935" y="29680"/>
                </a:cubicBezTo>
                <a:cubicBezTo>
                  <a:pt x="54300" y="28768"/>
                  <a:pt x="55799" y="28305"/>
                  <a:pt x="57431" y="28289"/>
                </a:cubicBezTo>
                <a:cubicBezTo>
                  <a:pt x="59137" y="28305"/>
                  <a:pt x="60680" y="28768"/>
                  <a:pt x="62061" y="29680"/>
                </a:cubicBezTo>
                <a:cubicBezTo>
                  <a:pt x="63442" y="30592"/>
                  <a:pt x="64490" y="31856"/>
                  <a:pt x="65205" y="33472"/>
                </a:cubicBezTo>
                <a:lnTo>
                  <a:pt x="80294" y="69908"/>
                </a:lnTo>
                <a:lnTo>
                  <a:pt x="96146" y="31185"/>
                </a:lnTo>
                <a:cubicBezTo>
                  <a:pt x="97298" y="28705"/>
                  <a:pt x="99070" y="26958"/>
                  <a:pt x="101461" y="25945"/>
                </a:cubicBezTo>
                <a:cubicBezTo>
                  <a:pt x="103852" y="24932"/>
                  <a:pt x="106348" y="24900"/>
                  <a:pt x="108949" y="25850"/>
                </a:cubicBezTo>
                <a:cubicBezTo>
                  <a:pt x="111562" y="26936"/>
                  <a:pt x="113347" y="28689"/>
                  <a:pt x="114302" y="31109"/>
                </a:cubicBezTo>
                <a:cubicBezTo>
                  <a:pt x="115258" y="33529"/>
                  <a:pt x="115251" y="36045"/>
                  <a:pt x="114284" y="38656"/>
                </a:cubicBezTo>
                <a:lnTo>
                  <a:pt x="90963" y="95367"/>
                </a:lnTo>
                <a:cubicBezTo>
                  <a:pt x="90122" y="97422"/>
                  <a:pt x="88947" y="98953"/>
                  <a:pt x="87439" y="99960"/>
                </a:cubicBezTo>
                <a:cubicBezTo>
                  <a:pt x="85930" y="100967"/>
                  <a:pt x="84108" y="101469"/>
                  <a:pt x="81971" y="101465"/>
                </a:cubicBezTo>
                <a:cubicBezTo>
                  <a:pt x="79834" y="101450"/>
                  <a:pt x="78011" y="100910"/>
                  <a:pt x="76503" y="99846"/>
                </a:cubicBezTo>
                <a:cubicBezTo>
                  <a:pt x="74994" y="98782"/>
                  <a:pt x="73819" y="97289"/>
                  <a:pt x="72978" y="95367"/>
                </a:cubicBezTo>
                <a:lnTo>
                  <a:pt x="57431" y="58017"/>
                </a:lnTo>
                <a:lnTo>
                  <a:pt x="42037" y="95367"/>
                </a:lnTo>
                <a:cubicBezTo>
                  <a:pt x="41189" y="97422"/>
                  <a:pt x="39989" y="98953"/>
                  <a:pt x="38436" y="99960"/>
                </a:cubicBezTo>
                <a:cubicBezTo>
                  <a:pt x="36883" y="100967"/>
                  <a:pt x="35035" y="101469"/>
                  <a:pt x="32892" y="101465"/>
                </a:cubicBezTo>
                <a:cubicBezTo>
                  <a:pt x="30755" y="101469"/>
                  <a:pt x="28932" y="100967"/>
                  <a:pt x="27424" y="99960"/>
                </a:cubicBezTo>
                <a:cubicBezTo>
                  <a:pt x="25916" y="98953"/>
                  <a:pt x="24741" y="97422"/>
                  <a:pt x="23899" y="95367"/>
                </a:cubicBezTo>
                <a:lnTo>
                  <a:pt x="731" y="38656"/>
                </a:lnTo>
                <a:cubicBezTo>
                  <a:pt x="-237" y="36054"/>
                  <a:pt x="-243" y="33558"/>
                  <a:pt x="713" y="31166"/>
                </a:cubicBezTo>
                <a:cubicBezTo>
                  <a:pt x="1668" y="28775"/>
                  <a:pt x="3453" y="27003"/>
                  <a:pt x="6066" y="25850"/>
                </a:cubicBezTo>
                <a:close/>
                <a:moveTo>
                  <a:pt x="1402565" y="24734"/>
                </a:moveTo>
                <a:cubicBezTo>
                  <a:pt x="1406924" y="24737"/>
                  <a:pt x="1411111" y="25417"/>
                  <a:pt x="1415127" y="26772"/>
                </a:cubicBezTo>
                <a:cubicBezTo>
                  <a:pt x="1419143" y="28128"/>
                  <a:pt x="1422874" y="30141"/>
                  <a:pt x="1426319" y="32811"/>
                </a:cubicBezTo>
                <a:cubicBezTo>
                  <a:pt x="1428470" y="34580"/>
                  <a:pt x="1429727" y="36758"/>
                  <a:pt x="1430089" y="39345"/>
                </a:cubicBezTo>
                <a:cubicBezTo>
                  <a:pt x="1430451" y="41933"/>
                  <a:pt x="1429803" y="44378"/>
                  <a:pt x="1428147" y="46680"/>
                </a:cubicBezTo>
                <a:cubicBezTo>
                  <a:pt x="1426370" y="48823"/>
                  <a:pt x="1424175" y="50061"/>
                  <a:pt x="1421561" y="50394"/>
                </a:cubicBezTo>
                <a:cubicBezTo>
                  <a:pt x="1418947" y="50728"/>
                  <a:pt x="1416523" y="50099"/>
                  <a:pt x="1414290" y="48508"/>
                </a:cubicBezTo>
                <a:cubicBezTo>
                  <a:pt x="1412602" y="47137"/>
                  <a:pt x="1410762" y="46108"/>
                  <a:pt x="1408770" y="45422"/>
                </a:cubicBezTo>
                <a:cubicBezTo>
                  <a:pt x="1406778" y="44736"/>
                  <a:pt x="1404709" y="44394"/>
                  <a:pt x="1402565" y="44394"/>
                </a:cubicBezTo>
                <a:cubicBezTo>
                  <a:pt x="1397096" y="44533"/>
                  <a:pt x="1392540" y="46426"/>
                  <a:pt x="1388898" y="50071"/>
                </a:cubicBezTo>
                <a:cubicBezTo>
                  <a:pt x="1385257" y="53716"/>
                  <a:pt x="1383366" y="58275"/>
                  <a:pt x="1383226" y="63750"/>
                </a:cubicBezTo>
                <a:cubicBezTo>
                  <a:pt x="1383366" y="69224"/>
                  <a:pt x="1385257" y="73784"/>
                  <a:pt x="1388898" y="77429"/>
                </a:cubicBezTo>
                <a:cubicBezTo>
                  <a:pt x="1392540" y="81074"/>
                  <a:pt x="1397096" y="82966"/>
                  <a:pt x="1402565" y="83106"/>
                </a:cubicBezTo>
                <a:cubicBezTo>
                  <a:pt x="1404709" y="83103"/>
                  <a:pt x="1406778" y="82766"/>
                  <a:pt x="1408770" y="82096"/>
                </a:cubicBezTo>
                <a:cubicBezTo>
                  <a:pt x="1410762" y="81426"/>
                  <a:pt x="1412602" y="80442"/>
                  <a:pt x="1414290" y="79143"/>
                </a:cubicBezTo>
                <a:cubicBezTo>
                  <a:pt x="1416526" y="77476"/>
                  <a:pt x="1418944" y="76810"/>
                  <a:pt x="1421542" y="77143"/>
                </a:cubicBezTo>
                <a:cubicBezTo>
                  <a:pt x="1424140" y="77476"/>
                  <a:pt x="1426291" y="78753"/>
                  <a:pt x="1427994" y="80972"/>
                </a:cubicBezTo>
                <a:cubicBezTo>
                  <a:pt x="1429660" y="83211"/>
                  <a:pt x="1430327" y="85630"/>
                  <a:pt x="1429994" y="88230"/>
                </a:cubicBezTo>
                <a:cubicBezTo>
                  <a:pt x="1429660" y="90831"/>
                  <a:pt x="1428385" y="92983"/>
                  <a:pt x="1426167" y="94688"/>
                </a:cubicBezTo>
                <a:cubicBezTo>
                  <a:pt x="1422728" y="97358"/>
                  <a:pt x="1419023" y="99371"/>
                  <a:pt x="1415051" y="100727"/>
                </a:cubicBezTo>
                <a:cubicBezTo>
                  <a:pt x="1411079" y="102083"/>
                  <a:pt x="1406917" y="102762"/>
                  <a:pt x="1402565" y="102765"/>
                </a:cubicBezTo>
                <a:cubicBezTo>
                  <a:pt x="1395324" y="102682"/>
                  <a:pt x="1388775" y="100902"/>
                  <a:pt x="1382916" y="97426"/>
                </a:cubicBezTo>
                <a:cubicBezTo>
                  <a:pt x="1377057" y="93950"/>
                  <a:pt x="1372391" y="89280"/>
                  <a:pt x="1368918" y="83416"/>
                </a:cubicBezTo>
                <a:cubicBezTo>
                  <a:pt x="1365445" y="77552"/>
                  <a:pt x="1363667" y="70997"/>
                  <a:pt x="1363583" y="63750"/>
                </a:cubicBezTo>
                <a:cubicBezTo>
                  <a:pt x="1363667" y="56503"/>
                  <a:pt x="1365445" y="49947"/>
                  <a:pt x="1368918" y="44083"/>
                </a:cubicBezTo>
                <a:cubicBezTo>
                  <a:pt x="1372391" y="38220"/>
                  <a:pt x="1377057" y="33550"/>
                  <a:pt x="1382916" y="30074"/>
                </a:cubicBezTo>
                <a:cubicBezTo>
                  <a:pt x="1388775" y="26598"/>
                  <a:pt x="1395324" y="24818"/>
                  <a:pt x="1402565" y="24734"/>
                </a:cubicBezTo>
                <a:close/>
                <a:moveTo>
                  <a:pt x="1488313" y="24689"/>
                </a:moveTo>
                <a:cubicBezTo>
                  <a:pt x="1495562" y="24773"/>
                  <a:pt x="1502117" y="26551"/>
                  <a:pt x="1507979" y="30025"/>
                </a:cubicBezTo>
                <a:cubicBezTo>
                  <a:pt x="1513841" y="33498"/>
                  <a:pt x="1518509" y="38166"/>
                  <a:pt x="1521983" y="44028"/>
                </a:cubicBezTo>
                <a:cubicBezTo>
                  <a:pt x="1525456" y="49890"/>
                  <a:pt x="1527235" y="56445"/>
                  <a:pt x="1527318" y="63694"/>
                </a:cubicBezTo>
                <a:cubicBezTo>
                  <a:pt x="1527235" y="70943"/>
                  <a:pt x="1525456" y="77498"/>
                  <a:pt x="1521983" y="83360"/>
                </a:cubicBezTo>
                <a:cubicBezTo>
                  <a:pt x="1518509" y="89222"/>
                  <a:pt x="1513841" y="93890"/>
                  <a:pt x="1507979" y="97363"/>
                </a:cubicBezTo>
                <a:cubicBezTo>
                  <a:pt x="1502117" y="100837"/>
                  <a:pt x="1495562" y="102615"/>
                  <a:pt x="1488313" y="102699"/>
                </a:cubicBezTo>
                <a:cubicBezTo>
                  <a:pt x="1481064" y="102615"/>
                  <a:pt x="1474509" y="100837"/>
                  <a:pt x="1468647" y="97363"/>
                </a:cubicBezTo>
                <a:cubicBezTo>
                  <a:pt x="1462785" y="93890"/>
                  <a:pt x="1458117" y="89222"/>
                  <a:pt x="1454644" y="83360"/>
                </a:cubicBezTo>
                <a:cubicBezTo>
                  <a:pt x="1451170" y="77498"/>
                  <a:pt x="1449392" y="70943"/>
                  <a:pt x="1449308" y="63694"/>
                </a:cubicBezTo>
                <a:cubicBezTo>
                  <a:pt x="1449392" y="56445"/>
                  <a:pt x="1451170" y="49890"/>
                  <a:pt x="1454644" y="44028"/>
                </a:cubicBezTo>
                <a:cubicBezTo>
                  <a:pt x="1458117" y="38166"/>
                  <a:pt x="1462785" y="33498"/>
                  <a:pt x="1468647" y="30025"/>
                </a:cubicBezTo>
                <a:cubicBezTo>
                  <a:pt x="1474509" y="26551"/>
                  <a:pt x="1481064" y="24773"/>
                  <a:pt x="1488313" y="24689"/>
                </a:cubicBezTo>
                <a:close/>
                <a:moveTo>
                  <a:pt x="1078738" y="24689"/>
                </a:moveTo>
                <a:cubicBezTo>
                  <a:pt x="1085987" y="24773"/>
                  <a:pt x="1092542" y="26551"/>
                  <a:pt x="1098404" y="30025"/>
                </a:cubicBezTo>
                <a:cubicBezTo>
                  <a:pt x="1104266" y="33498"/>
                  <a:pt x="1108934" y="38166"/>
                  <a:pt x="1112407" y="44028"/>
                </a:cubicBezTo>
                <a:cubicBezTo>
                  <a:pt x="1115881" y="49890"/>
                  <a:pt x="1117659" y="56445"/>
                  <a:pt x="1117743" y="63694"/>
                </a:cubicBezTo>
                <a:cubicBezTo>
                  <a:pt x="1117659" y="70943"/>
                  <a:pt x="1115881" y="77498"/>
                  <a:pt x="1112407" y="83360"/>
                </a:cubicBezTo>
                <a:cubicBezTo>
                  <a:pt x="1108934" y="89222"/>
                  <a:pt x="1104266" y="93890"/>
                  <a:pt x="1098404" y="97363"/>
                </a:cubicBezTo>
                <a:cubicBezTo>
                  <a:pt x="1092542" y="100837"/>
                  <a:pt x="1085987" y="102615"/>
                  <a:pt x="1078738" y="102699"/>
                </a:cubicBezTo>
                <a:cubicBezTo>
                  <a:pt x="1071489" y="102615"/>
                  <a:pt x="1064934" y="100837"/>
                  <a:pt x="1059072" y="97363"/>
                </a:cubicBezTo>
                <a:cubicBezTo>
                  <a:pt x="1053210" y="93890"/>
                  <a:pt x="1048542" y="89222"/>
                  <a:pt x="1045069" y="83360"/>
                </a:cubicBezTo>
                <a:cubicBezTo>
                  <a:pt x="1041595" y="77498"/>
                  <a:pt x="1039817" y="70943"/>
                  <a:pt x="1039733" y="63694"/>
                </a:cubicBezTo>
                <a:cubicBezTo>
                  <a:pt x="1039817" y="56445"/>
                  <a:pt x="1041595" y="49890"/>
                  <a:pt x="1045069" y="44028"/>
                </a:cubicBezTo>
                <a:cubicBezTo>
                  <a:pt x="1048542" y="38166"/>
                  <a:pt x="1053210" y="33498"/>
                  <a:pt x="1059072" y="30025"/>
                </a:cubicBezTo>
                <a:cubicBezTo>
                  <a:pt x="1064934" y="26551"/>
                  <a:pt x="1071489" y="24773"/>
                  <a:pt x="1078738" y="24689"/>
                </a:cubicBezTo>
                <a:close/>
                <a:moveTo>
                  <a:pt x="849477" y="24689"/>
                </a:moveTo>
                <a:cubicBezTo>
                  <a:pt x="856173" y="24740"/>
                  <a:pt x="862325" y="26351"/>
                  <a:pt x="867935" y="29523"/>
                </a:cubicBezTo>
                <a:cubicBezTo>
                  <a:pt x="873545" y="32695"/>
                  <a:pt x="878212" y="37123"/>
                  <a:pt x="881936" y="42808"/>
                </a:cubicBezTo>
                <a:cubicBezTo>
                  <a:pt x="884244" y="46563"/>
                  <a:pt x="885876" y="50420"/>
                  <a:pt x="886831" y="54380"/>
                </a:cubicBezTo>
                <a:cubicBezTo>
                  <a:pt x="887787" y="58340"/>
                  <a:pt x="887476" y="61850"/>
                  <a:pt x="885898" y="64910"/>
                </a:cubicBezTo>
                <a:cubicBezTo>
                  <a:pt x="884266" y="67086"/>
                  <a:pt x="882234" y="68367"/>
                  <a:pt x="879803" y="68753"/>
                </a:cubicBezTo>
                <a:cubicBezTo>
                  <a:pt x="877370" y="69140"/>
                  <a:pt x="874729" y="69279"/>
                  <a:pt x="871878" y="69171"/>
                </a:cubicBezTo>
                <a:lnTo>
                  <a:pt x="829819" y="69171"/>
                </a:lnTo>
                <a:cubicBezTo>
                  <a:pt x="831280" y="74059"/>
                  <a:pt x="834115" y="77831"/>
                  <a:pt x="838325" y="80486"/>
                </a:cubicBezTo>
                <a:cubicBezTo>
                  <a:pt x="842534" y="83142"/>
                  <a:pt x="847277" y="84504"/>
                  <a:pt x="852553" y="84573"/>
                </a:cubicBezTo>
                <a:cubicBezTo>
                  <a:pt x="857829" y="84643"/>
                  <a:pt x="862798" y="83242"/>
                  <a:pt x="867459" y="80371"/>
                </a:cubicBezTo>
                <a:cubicBezTo>
                  <a:pt x="869602" y="78862"/>
                  <a:pt x="871831" y="78351"/>
                  <a:pt x="874145" y="78837"/>
                </a:cubicBezTo>
                <a:cubicBezTo>
                  <a:pt x="876459" y="79323"/>
                  <a:pt x="878345" y="80652"/>
                  <a:pt x="879803" y="82826"/>
                </a:cubicBezTo>
                <a:cubicBezTo>
                  <a:pt x="881161" y="84980"/>
                  <a:pt x="881644" y="87226"/>
                  <a:pt x="881250" y="89564"/>
                </a:cubicBezTo>
                <a:cubicBezTo>
                  <a:pt x="880857" y="91902"/>
                  <a:pt x="879663" y="93764"/>
                  <a:pt x="877669" y="95150"/>
                </a:cubicBezTo>
                <a:cubicBezTo>
                  <a:pt x="870130" y="100024"/>
                  <a:pt x="862197" y="102550"/>
                  <a:pt x="853868" y="102727"/>
                </a:cubicBezTo>
                <a:cubicBezTo>
                  <a:pt x="845539" y="102905"/>
                  <a:pt x="837854" y="101010"/>
                  <a:pt x="830812" y="97043"/>
                </a:cubicBezTo>
                <a:cubicBezTo>
                  <a:pt x="823770" y="93077"/>
                  <a:pt x="818411" y="87315"/>
                  <a:pt x="814733" y="79757"/>
                </a:cubicBezTo>
                <a:cubicBezTo>
                  <a:pt x="810799" y="71241"/>
                  <a:pt x="809895" y="62794"/>
                  <a:pt x="812023" y="54417"/>
                </a:cubicBezTo>
                <a:cubicBezTo>
                  <a:pt x="814151" y="46040"/>
                  <a:pt x="818531" y="39045"/>
                  <a:pt x="825163" y="33434"/>
                </a:cubicBezTo>
                <a:cubicBezTo>
                  <a:pt x="831794" y="27823"/>
                  <a:pt x="839899" y="24908"/>
                  <a:pt x="849477" y="24689"/>
                </a:cubicBezTo>
                <a:close/>
                <a:moveTo>
                  <a:pt x="620877" y="24689"/>
                </a:moveTo>
                <a:cubicBezTo>
                  <a:pt x="627573" y="24740"/>
                  <a:pt x="633725" y="26351"/>
                  <a:pt x="639335" y="29523"/>
                </a:cubicBezTo>
                <a:cubicBezTo>
                  <a:pt x="644945" y="32695"/>
                  <a:pt x="649612" y="37123"/>
                  <a:pt x="653336" y="42808"/>
                </a:cubicBezTo>
                <a:cubicBezTo>
                  <a:pt x="655644" y="46563"/>
                  <a:pt x="657276" y="50420"/>
                  <a:pt x="658231" y="54380"/>
                </a:cubicBezTo>
                <a:cubicBezTo>
                  <a:pt x="659187" y="58340"/>
                  <a:pt x="658876" y="61850"/>
                  <a:pt x="657298" y="64910"/>
                </a:cubicBezTo>
                <a:cubicBezTo>
                  <a:pt x="655666" y="67086"/>
                  <a:pt x="653634" y="68367"/>
                  <a:pt x="651203" y="68753"/>
                </a:cubicBezTo>
                <a:cubicBezTo>
                  <a:pt x="648770" y="69140"/>
                  <a:pt x="646129" y="69279"/>
                  <a:pt x="643278" y="69171"/>
                </a:cubicBezTo>
                <a:lnTo>
                  <a:pt x="601219" y="69171"/>
                </a:lnTo>
                <a:cubicBezTo>
                  <a:pt x="602680" y="74059"/>
                  <a:pt x="605515" y="77831"/>
                  <a:pt x="609725" y="80486"/>
                </a:cubicBezTo>
                <a:cubicBezTo>
                  <a:pt x="613934" y="83142"/>
                  <a:pt x="618677" y="84504"/>
                  <a:pt x="623953" y="84573"/>
                </a:cubicBezTo>
                <a:cubicBezTo>
                  <a:pt x="629229" y="84643"/>
                  <a:pt x="634198" y="83242"/>
                  <a:pt x="638859" y="80371"/>
                </a:cubicBezTo>
                <a:cubicBezTo>
                  <a:pt x="641002" y="78862"/>
                  <a:pt x="643231" y="78351"/>
                  <a:pt x="645545" y="78837"/>
                </a:cubicBezTo>
                <a:cubicBezTo>
                  <a:pt x="647859" y="79323"/>
                  <a:pt x="649745" y="80652"/>
                  <a:pt x="651203" y="82826"/>
                </a:cubicBezTo>
                <a:cubicBezTo>
                  <a:pt x="652561" y="84980"/>
                  <a:pt x="653044" y="87226"/>
                  <a:pt x="652650" y="89564"/>
                </a:cubicBezTo>
                <a:cubicBezTo>
                  <a:pt x="652257" y="91902"/>
                  <a:pt x="651063" y="93764"/>
                  <a:pt x="649069" y="95150"/>
                </a:cubicBezTo>
                <a:cubicBezTo>
                  <a:pt x="641530" y="100024"/>
                  <a:pt x="633597" y="102550"/>
                  <a:pt x="625268" y="102727"/>
                </a:cubicBezTo>
                <a:cubicBezTo>
                  <a:pt x="616939" y="102905"/>
                  <a:pt x="609254" y="101010"/>
                  <a:pt x="602212" y="97043"/>
                </a:cubicBezTo>
                <a:cubicBezTo>
                  <a:pt x="595170" y="93077"/>
                  <a:pt x="589811" y="87315"/>
                  <a:pt x="586133" y="79757"/>
                </a:cubicBezTo>
                <a:cubicBezTo>
                  <a:pt x="582199" y="71241"/>
                  <a:pt x="581295" y="62794"/>
                  <a:pt x="583423" y="54417"/>
                </a:cubicBezTo>
                <a:cubicBezTo>
                  <a:pt x="585551" y="46040"/>
                  <a:pt x="589931" y="39045"/>
                  <a:pt x="596563" y="33434"/>
                </a:cubicBezTo>
                <a:cubicBezTo>
                  <a:pt x="603194" y="27823"/>
                  <a:pt x="611299" y="24908"/>
                  <a:pt x="620877" y="24689"/>
                </a:cubicBezTo>
                <a:close/>
                <a:moveTo>
                  <a:pt x="1579296" y="24537"/>
                </a:moveTo>
                <a:cubicBezTo>
                  <a:pt x="1583900" y="24565"/>
                  <a:pt x="1588188" y="25422"/>
                  <a:pt x="1592159" y="27106"/>
                </a:cubicBezTo>
                <a:cubicBezTo>
                  <a:pt x="1596131" y="28790"/>
                  <a:pt x="1599616" y="31131"/>
                  <a:pt x="1602613" y="34129"/>
                </a:cubicBezTo>
                <a:cubicBezTo>
                  <a:pt x="1605687" y="31131"/>
                  <a:pt x="1609209" y="28790"/>
                  <a:pt x="1613181" y="27106"/>
                </a:cubicBezTo>
                <a:cubicBezTo>
                  <a:pt x="1617153" y="25422"/>
                  <a:pt x="1621403" y="24565"/>
                  <a:pt x="1625930" y="24537"/>
                </a:cubicBezTo>
                <a:cubicBezTo>
                  <a:pt x="1635318" y="24778"/>
                  <a:pt x="1643140" y="28026"/>
                  <a:pt x="1649397" y="34283"/>
                </a:cubicBezTo>
                <a:cubicBezTo>
                  <a:pt x="1655654" y="40539"/>
                  <a:pt x="1658903" y="48358"/>
                  <a:pt x="1659144" y="57741"/>
                </a:cubicBezTo>
                <a:lnTo>
                  <a:pt x="1659144" y="91726"/>
                </a:lnTo>
                <a:cubicBezTo>
                  <a:pt x="1659071" y="94466"/>
                  <a:pt x="1658113" y="96758"/>
                  <a:pt x="1656270" y="98603"/>
                </a:cubicBezTo>
                <a:cubicBezTo>
                  <a:pt x="1654427" y="100448"/>
                  <a:pt x="1652137" y="101407"/>
                  <a:pt x="1649400" y="101480"/>
                </a:cubicBezTo>
                <a:cubicBezTo>
                  <a:pt x="1646590" y="101407"/>
                  <a:pt x="1644255" y="100448"/>
                  <a:pt x="1642396" y="98603"/>
                </a:cubicBezTo>
                <a:cubicBezTo>
                  <a:pt x="1640538" y="96758"/>
                  <a:pt x="1639573" y="94466"/>
                  <a:pt x="1639504" y="91726"/>
                </a:cubicBezTo>
                <a:lnTo>
                  <a:pt x="1639504" y="57741"/>
                </a:lnTo>
                <a:cubicBezTo>
                  <a:pt x="1639405" y="53909"/>
                  <a:pt x="1638077" y="50715"/>
                  <a:pt x="1635519" y="48159"/>
                </a:cubicBezTo>
                <a:cubicBezTo>
                  <a:pt x="1632962" y="45603"/>
                  <a:pt x="1629765" y="44276"/>
                  <a:pt x="1625930" y="44177"/>
                </a:cubicBezTo>
                <a:cubicBezTo>
                  <a:pt x="1622102" y="44276"/>
                  <a:pt x="1618931" y="45603"/>
                  <a:pt x="1616418" y="48159"/>
                </a:cubicBezTo>
                <a:cubicBezTo>
                  <a:pt x="1613905" y="50715"/>
                  <a:pt x="1612602" y="53909"/>
                  <a:pt x="1612510" y="57741"/>
                </a:cubicBezTo>
                <a:lnTo>
                  <a:pt x="1612510" y="91726"/>
                </a:lnTo>
                <a:cubicBezTo>
                  <a:pt x="1612440" y="94466"/>
                  <a:pt x="1611476" y="96758"/>
                  <a:pt x="1609617" y="98603"/>
                </a:cubicBezTo>
                <a:cubicBezTo>
                  <a:pt x="1607758" y="100448"/>
                  <a:pt x="1605423" y="101407"/>
                  <a:pt x="1602613" y="101480"/>
                </a:cubicBezTo>
                <a:cubicBezTo>
                  <a:pt x="1599809" y="101407"/>
                  <a:pt x="1597500" y="100448"/>
                  <a:pt x="1595686" y="98603"/>
                </a:cubicBezTo>
                <a:cubicBezTo>
                  <a:pt x="1593872" y="96758"/>
                  <a:pt x="1592933" y="94466"/>
                  <a:pt x="1592869" y="91726"/>
                </a:cubicBezTo>
                <a:lnTo>
                  <a:pt x="1592869" y="57741"/>
                </a:lnTo>
                <a:cubicBezTo>
                  <a:pt x="1592771" y="53909"/>
                  <a:pt x="1591443" y="50715"/>
                  <a:pt x="1588885" y="48159"/>
                </a:cubicBezTo>
                <a:cubicBezTo>
                  <a:pt x="1586327" y="45603"/>
                  <a:pt x="1583131" y="44276"/>
                  <a:pt x="1579296" y="44177"/>
                </a:cubicBezTo>
                <a:cubicBezTo>
                  <a:pt x="1575461" y="44276"/>
                  <a:pt x="1572265" y="45603"/>
                  <a:pt x="1569707" y="48159"/>
                </a:cubicBezTo>
                <a:cubicBezTo>
                  <a:pt x="1567149" y="50715"/>
                  <a:pt x="1565822" y="53909"/>
                  <a:pt x="1565723" y="57741"/>
                </a:cubicBezTo>
                <a:lnTo>
                  <a:pt x="1565723" y="91726"/>
                </a:lnTo>
                <a:cubicBezTo>
                  <a:pt x="1565650" y="94466"/>
                  <a:pt x="1564692" y="96758"/>
                  <a:pt x="1562849" y="98603"/>
                </a:cubicBezTo>
                <a:cubicBezTo>
                  <a:pt x="1561006" y="100448"/>
                  <a:pt x="1558716" y="101407"/>
                  <a:pt x="1555979" y="101480"/>
                </a:cubicBezTo>
                <a:cubicBezTo>
                  <a:pt x="1553168" y="101407"/>
                  <a:pt x="1550834" y="100448"/>
                  <a:pt x="1548975" y="98603"/>
                </a:cubicBezTo>
                <a:cubicBezTo>
                  <a:pt x="1547116" y="96758"/>
                  <a:pt x="1546152" y="94466"/>
                  <a:pt x="1546082" y="91726"/>
                </a:cubicBezTo>
                <a:lnTo>
                  <a:pt x="1546082" y="34585"/>
                </a:lnTo>
                <a:cubicBezTo>
                  <a:pt x="1546146" y="31934"/>
                  <a:pt x="1547046" y="29739"/>
                  <a:pt x="1548785" y="28001"/>
                </a:cubicBezTo>
                <a:cubicBezTo>
                  <a:pt x="1550523" y="26262"/>
                  <a:pt x="1552718" y="25362"/>
                  <a:pt x="1555370" y="25298"/>
                </a:cubicBezTo>
                <a:cubicBezTo>
                  <a:pt x="1556835" y="25317"/>
                  <a:pt x="1558205" y="25660"/>
                  <a:pt x="1559480" y="26326"/>
                </a:cubicBezTo>
                <a:cubicBezTo>
                  <a:pt x="1560756" y="26992"/>
                  <a:pt x="1561821" y="27867"/>
                  <a:pt x="1562678" y="28952"/>
                </a:cubicBezTo>
                <a:cubicBezTo>
                  <a:pt x="1565122" y="27569"/>
                  <a:pt x="1567738" y="26491"/>
                  <a:pt x="1570528" y="25717"/>
                </a:cubicBezTo>
                <a:cubicBezTo>
                  <a:pt x="1573316" y="24943"/>
                  <a:pt x="1576239" y="24549"/>
                  <a:pt x="1579296" y="24537"/>
                </a:cubicBezTo>
                <a:close/>
                <a:moveTo>
                  <a:pt x="1260628" y="24537"/>
                </a:moveTo>
                <a:cubicBezTo>
                  <a:pt x="1264611" y="24556"/>
                  <a:pt x="1268423" y="25127"/>
                  <a:pt x="1272063" y="26250"/>
                </a:cubicBezTo>
                <a:cubicBezTo>
                  <a:pt x="1275703" y="27373"/>
                  <a:pt x="1279056" y="28933"/>
                  <a:pt x="1282124" y="30932"/>
                </a:cubicBezTo>
                <a:cubicBezTo>
                  <a:pt x="1282910" y="29225"/>
                  <a:pt x="1284078" y="27842"/>
                  <a:pt x="1285625" y="26783"/>
                </a:cubicBezTo>
                <a:cubicBezTo>
                  <a:pt x="1287174" y="25723"/>
                  <a:pt x="1288950" y="25177"/>
                  <a:pt x="1290954" y="25146"/>
                </a:cubicBezTo>
                <a:cubicBezTo>
                  <a:pt x="1293686" y="25212"/>
                  <a:pt x="1295950" y="26145"/>
                  <a:pt x="1297749" y="27944"/>
                </a:cubicBezTo>
                <a:cubicBezTo>
                  <a:pt x="1299548" y="29742"/>
                  <a:pt x="1300480" y="32007"/>
                  <a:pt x="1300547" y="34738"/>
                </a:cubicBezTo>
                <a:lnTo>
                  <a:pt x="1300547" y="95849"/>
                </a:lnTo>
                <a:cubicBezTo>
                  <a:pt x="1300356" y="105030"/>
                  <a:pt x="1297624" y="112828"/>
                  <a:pt x="1292349" y="119243"/>
                </a:cubicBezTo>
                <a:cubicBezTo>
                  <a:pt x="1287074" y="125657"/>
                  <a:pt x="1280402" y="129928"/>
                  <a:pt x="1272332" y="132055"/>
                </a:cubicBezTo>
                <a:cubicBezTo>
                  <a:pt x="1264262" y="134181"/>
                  <a:pt x="1255939" y="133403"/>
                  <a:pt x="1247362" y="129719"/>
                </a:cubicBezTo>
                <a:cubicBezTo>
                  <a:pt x="1244961" y="128497"/>
                  <a:pt x="1243322" y="126712"/>
                  <a:pt x="1242445" y="124365"/>
                </a:cubicBezTo>
                <a:cubicBezTo>
                  <a:pt x="1241569" y="122018"/>
                  <a:pt x="1241683" y="119585"/>
                  <a:pt x="1242788" y="117066"/>
                </a:cubicBezTo>
                <a:cubicBezTo>
                  <a:pt x="1244020" y="114594"/>
                  <a:pt x="1245825" y="112933"/>
                  <a:pt x="1248201" y="112083"/>
                </a:cubicBezTo>
                <a:cubicBezTo>
                  <a:pt x="1250577" y="111233"/>
                  <a:pt x="1252991" y="111368"/>
                  <a:pt x="1255443" y="112486"/>
                </a:cubicBezTo>
                <a:cubicBezTo>
                  <a:pt x="1261539" y="114913"/>
                  <a:pt x="1267073" y="114714"/>
                  <a:pt x="1272044" y="111892"/>
                </a:cubicBezTo>
                <a:cubicBezTo>
                  <a:pt x="1277015" y="109070"/>
                  <a:pt x="1280071" y="104635"/>
                  <a:pt x="1281210" y="98590"/>
                </a:cubicBezTo>
                <a:cubicBezTo>
                  <a:pt x="1278218" y="100429"/>
                  <a:pt x="1274979" y="101850"/>
                  <a:pt x="1271491" y="102853"/>
                </a:cubicBezTo>
                <a:cubicBezTo>
                  <a:pt x="1268004" y="103855"/>
                  <a:pt x="1264382" y="104363"/>
                  <a:pt x="1260628" y="104375"/>
                </a:cubicBezTo>
                <a:cubicBezTo>
                  <a:pt x="1253176" y="104292"/>
                  <a:pt x="1246451" y="102479"/>
                  <a:pt x="1240453" y="98938"/>
                </a:cubicBezTo>
                <a:cubicBezTo>
                  <a:pt x="1234456" y="95397"/>
                  <a:pt x="1229687" y="90627"/>
                  <a:pt x="1226145" y="84630"/>
                </a:cubicBezTo>
                <a:cubicBezTo>
                  <a:pt x="1222604" y="78633"/>
                  <a:pt x="1220792" y="71908"/>
                  <a:pt x="1220708" y="64456"/>
                </a:cubicBezTo>
                <a:cubicBezTo>
                  <a:pt x="1220792" y="57052"/>
                  <a:pt x="1222604" y="50350"/>
                  <a:pt x="1226145" y="44350"/>
                </a:cubicBezTo>
                <a:cubicBezTo>
                  <a:pt x="1229687" y="38350"/>
                  <a:pt x="1234456" y="33569"/>
                  <a:pt x="1240453" y="30008"/>
                </a:cubicBezTo>
                <a:cubicBezTo>
                  <a:pt x="1246451" y="26447"/>
                  <a:pt x="1253176" y="24623"/>
                  <a:pt x="1260628" y="24537"/>
                </a:cubicBezTo>
                <a:close/>
                <a:moveTo>
                  <a:pt x="1169721" y="24537"/>
                </a:moveTo>
                <a:cubicBezTo>
                  <a:pt x="1179102" y="24778"/>
                  <a:pt x="1186898" y="28026"/>
                  <a:pt x="1193111" y="34283"/>
                </a:cubicBezTo>
                <a:cubicBezTo>
                  <a:pt x="1199324" y="40539"/>
                  <a:pt x="1202548" y="48358"/>
                  <a:pt x="1202782" y="57741"/>
                </a:cubicBezTo>
                <a:lnTo>
                  <a:pt x="1202782" y="91726"/>
                </a:lnTo>
                <a:cubicBezTo>
                  <a:pt x="1202719" y="94466"/>
                  <a:pt x="1201780" y="96758"/>
                  <a:pt x="1199966" y="98603"/>
                </a:cubicBezTo>
                <a:cubicBezTo>
                  <a:pt x="1198151" y="100448"/>
                  <a:pt x="1195842" y="101407"/>
                  <a:pt x="1193038" y="101480"/>
                </a:cubicBezTo>
                <a:cubicBezTo>
                  <a:pt x="1190234" y="101407"/>
                  <a:pt x="1187925" y="100448"/>
                  <a:pt x="1186111" y="98603"/>
                </a:cubicBezTo>
                <a:cubicBezTo>
                  <a:pt x="1184296" y="96758"/>
                  <a:pt x="1183357" y="94466"/>
                  <a:pt x="1183294" y="91726"/>
                </a:cubicBezTo>
                <a:lnTo>
                  <a:pt x="1183294" y="57741"/>
                </a:lnTo>
                <a:cubicBezTo>
                  <a:pt x="1183195" y="53909"/>
                  <a:pt x="1181867" y="50715"/>
                  <a:pt x="1179310" y="48159"/>
                </a:cubicBezTo>
                <a:cubicBezTo>
                  <a:pt x="1176752" y="45603"/>
                  <a:pt x="1173556" y="44276"/>
                  <a:pt x="1169721" y="44177"/>
                </a:cubicBezTo>
                <a:cubicBezTo>
                  <a:pt x="1165886" y="44276"/>
                  <a:pt x="1162690" y="45603"/>
                  <a:pt x="1160132" y="48159"/>
                </a:cubicBezTo>
                <a:cubicBezTo>
                  <a:pt x="1157574" y="50715"/>
                  <a:pt x="1156246" y="53909"/>
                  <a:pt x="1156148" y="57741"/>
                </a:cubicBezTo>
                <a:lnTo>
                  <a:pt x="1156148" y="91726"/>
                </a:lnTo>
                <a:cubicBezTo>
                  <a:pt x="1156075" y="94466"/>
                  <a:pt x="1155117" y="96758"/>
                  <a:pt x="1153274" y="98603"/>
                </a:cubicBezTo>
                <a:cubicBezTo>
                  <a:pt x="1151431" y="100448"/>
                  <a:pt x="1149141" y="101407"/>
                  <a:pt x="1146403" y="101480"/>
                </a:cubicBezTo>
                <a:cubicBezTo>
                  <a:pt x="1143593" y="101407"/>
                  <a:pt x="1141259" y="100448"/>
                  <a:pt x="1139400" y="98603"/>
                </a:cubicBezTo>
                <a:cubicBezTo>
                  <a:pt x="1137541" y="96758"/>
                  <a:pt x="1136577" y="94466"/>
                  <a:pt x="1136507" y="91726"/>
                </a:cubicBezTo>
                <a:lnTo>
                  <a:pt x="1136507" y="34585"/>
                </a:lnTo>
                <a:cubicBezTo>
                  <a:pt x="1136571" y="31934"/>
                  <a:pt x="1137471" y="29739"/>
                  <a:pt x="1139210" y="28001"/>
                </a:cubicBezTo>
                <a:cubicBezTo>
                  <a:pt x="1140948" y="26262"/>
                  <a:pt x="1143143" y="25362"/>
                  <a:pt x="1145794" y="25298"/>
                </a:cubicBezTo>
                <a:cubicBezTo>
                  <a:pt x="1147260" y="25317"/>
                  <a:pt x="1148630" y="25660"/>
                  <a:pt x="1149905" y="26326"/>
                </a:cubicBezTo>
                <a:cubicBezTo>
                  <a:pt x="1151180" y="26992"/>
                  <a:pt x="1152246" y="27867"/>
                  <a:pt x="1153102" y="28952"/>
                </a:cubicBezTo>
                <a:cubicBezTo>
                  <a:pt x="1155547" y="27569"/>
                  <a:pt x="1158163" y="26491"/>
                  <a:pt x="1160952" y="25717"/>
                </a:cubicBezTo>
                <a:cubicBezTo>
                  <a:pt x="1163741" y="24943"/>
                  <a:pt x="1166664" y="24549"/>
                  <a:pt x="1169721" y="24537"/>
                </a:cubicBezTo>
                <a:close/>
                <a:moveTo>
                  <a:pt x="941121" y="24537"/>
                </a:moveTo>
                <a:cubicBezTo>
                  <a:pt x="945725" y="24565"/>
                  <a:pt x="950012" y="25422"/>
                  <a:pt x="953984" y="27106"/>
                </a:cubicBezTo>
                <a:cubicBezTo>
                  <a:pt x="957956" y="28790"/>
                  <a:pt x="961441" y="31131"/>
                  <a:pt x="964438" y="34129"/>
                </a:cubicBezTo>
                <a:cubicBezTo>
                  <a:pt x="967512" y="31131"/>
                  <a:pt x="971034" y="28790"/>
                  <a:pt x="975006" y="27106"/>
                </a:cubicBezTo>
                <a:cubicBezTo>
                  <a:pt x="978978" y="25422"/>
                  <a:pt x="983228" y="24565"/>
                  <a:pt x="987755" y="24537"/>
                </a:cubicBezTo>
                <a:cubicBezTo>
                  <a:pt x="997142" y="24778"/>
                  <a:pt x="1004964" y="28026"/>
                  <a:pt x="1011222" y="34283"/>
                </a:cubicBezTo>
                <a:cubicBezTo>
                  <a:pt x="1017479" y="40539"/>
                  <a:pt x="1020728" y="48358"/>
                  <a:pt x="1020969" y="57741"/>
                </a:cubicBezTo>
                <a:lnTo>
                  <a:pt x="1020969" y="91726"/>
                </a:lnTo>
                <a:cubicBezTo>
                  <a:pt x="1020896" y="94466"/>
                  <a:pt x="1019938" y="96758"/>
                  <a:pt x="1018095" y="98603"/>
                </a:cubicBezTo>
                <a:cubicBezTo>
                  <a:pt x="1016252" y="100448"/>
                  <a:pt x="1013962" y="101407"/>
                  <a:pt x="1011225" y="101480"/>
                </a:cubicBezTo>
                <a:cubicBezTo>
                  <a:pt x="1008414" y="101407"/>
                  <a:pt x="1006080" y="100448"/>
                  <a:pt x="1004221" y="98603"/>
                </a:cubicBezTo>
                <a:cubicBezTo>
                  <a:pt x="1002362" y="96758"/>
                  <a:pt x="1001398" y="94466"/>
                  <a:pt x="1001328" y="91726"/>
                </a:cubicBezTo>
                <a:lnTo>
                  <a:pt x="1001328" y="57741"/>
                </a:lnTo>
                <a:cubicBezTo>
                  <a:pt x="1001230" y="53909"/>
                  <a:pt x="999902" y="50715"/>
                  <a:pt x="997344" y="48159"/>
                </a:cubicBezTo>
                <a:cubicBezTo>
                  <a:pt x="994786" y="45603"/>
                  <a:pt x="991590" y="44276"/>
                  <a:pt x="987755" y="44177"/>
                </a:cubicBezTo>
                <a:cubicBezTo>
                  <a:pt x="983927" y="44276"/>
                  <a:pt x="980756" y="45603"/>
                  <a:pt x="978242" y="48159"/>
                </a:cubicBezTo>
                <a:cubicBezTo>
                  <a:pt x="975729" y="50715"/>
                  <a:pt x="974427" y="53909"/>
                  <a:pt x="974335" y="57741"/>
                </a:cubicBezTo>
                <a:lnTo>
                  <a:pt x="974335" y="91726"/>
                </a:lnTo>
                <a:cubicBezTo>
                  <a:pt x="974265" y="94466"/>
                  <a:pt x="973301" y="96758"/>
                  <a:pt x="971442" y="98603"/>
                </a:cubicBezTo>
                <a:cubicBezTo>
                  <a:pt x="969583" y="100448"/>
                  <a:pt x="967248" y="101407"/>
                  <a:pt x="964438" y="101480"/>
                </a:cubicBezTo>
                <a:cubicBezTo>
                  <a:pt x="961634" y="101407"/>
                  <a:pt x="959325" y="100448"/>
                  <a:pt x="957511" y="98603"/>
                </a:cubicBezTo>
                <a:cubicBezTo>
                  <a:pt x="955696" y="96758"/>
                  <a:pt x="954757" y="94466"/>
                  <a:pt x="954694" y="91726"/>
                </a:cubicBezTo>
                <a:lnTo>
                  <a:pt x="954694" y="57741"/>
                </a:lnTo>
                <a:cubicBezTo>
                  <a:pt x="954595" y="53909"/>
                  <a:pt x="953267" y="50715"/>
                  <a:pt x="950710" y="48159"/>
                </a:cubicBezTo>
                <a:cubicBezTo>
                  <a:pt x="948152" y="45603"/>
                  <a:pt x="944956" y="44276"/>
                  <a:pt x="941121" y="44177"/>
                </a:cubicBezTo>
                <a:cubicBezTo>
                  <a:pt x="937286" y="44276"/>
                  <a:pt x="934090" y="45603"/>
                  <a:pt x="931532" y="48159"/>
                </a:cubicBezTo>
                <a:cubicBezTo>
                  <a:pt x="928974" y="50715"/>
                  <a:pt x="927646" y="53909"/>
                  <a:pt x="927548" y="57741"/>
                </a:cubicBezTo>
                <a:lnTo>
                  <a:pt x="927548" y="91726"/>
                </a:lnTo>
                <a:cubicBezTo>
                  <a:pt x="927475" y="94466"/>
                  <a:pt x="926517" y="96758"/>
                  <a:pt x="924674" y="98603"/>
                </a:cubicBezTo>
                <a:cubicBezTo>
                  <a:pt x="922831" y="100448"/>
                  <a:pt x="920541" y="101407"/>
                  <a:pt x="917803" y="101480"/>
                </a:cubicBezTo>
                <a:cubicBezTo>
                  <a:pt x="914993" y="101407"/>
                  <a:pt x="912659" y="100448"/>
                  <a:pt x="910800" y="98603"/>
                </a:cubicBezTo>
                <a:cubicBezTo>
                  <a:pt x="908941" y="96758"/>
                  <a:pt x="907977" y="94466"/>
                  <a:pt x="907907" y="91726"/>
                </a:cubicBezTo>
                <a:lnTo>
                  <a:pt x="907907" y="34585"/>
                </a:lnTo>
                <a:cubicBezTo>
                  <a:pt x="907971" y="31934"/>
                  <a:pt x="908871" y="29739"/>
                  <a:pt x="910610" y="28001"/>
                </a:cubicBezTo>
                <a:cubicBezTo>
                  <a:pt x="912348" y="26262"/>
                  <a:pt x="914543" y="25362"/>
                  <a:pt x="917194" y="25298"/>
                </a:cubicBezTo>
                <a:cubicBezTo>
                  <a:pt x="918660" y="25317"/>
                  <a:pt x="920030" y="25660"/>
                  <a:pt x="921305" y="26326"/>
                </a:cubicBezTo>
                <a:cubicBezTo>
                  <a:pt x="922580" y="26992"/>
                  <a:pt x="923646" y="27867"/>
                  <a:pt x="924502" y="28952"/>
                </a:cubicBezTo>
                <a:cubicBezTo>
                  <a:pt x="926947" y="27569"/>
                  <a:pt x="929563" y="26491"/>
                  <a:pt x="932352" y="25717"/>
                </a:cubicBezTo>
                <a:cubicBezTo>
                  <a:pt x="935141" y="24943"/>
                  <a:pt x="938064" y="24549"/>
                  <a:pt x="941121" y="24537"/>
                </a:cubicBezTo>
                <a:close/>
                <a:moveTo>
                  <a:pt x="712521" y="24537"/>
                </a:moveTo>
                <a:cubicBezTo>
                  <a:pt x="717125" y="24565"/>
                  <a:pt x="721412" y="25422"/>
                  <a:pt x="725384" y="27106"/>
                </a:cubicBezTo>
                <a:cubicBezTo>
                  <a:pt x="729356" y="28790"/>
                  <a:pt x="732841" y="31131"/>
                  <a:pt x="735838" y="34129"/>
                </a:cubicBezTo>
                <a:cubicBezTo>
                  <a:pt x="738912" y="31131"/>
                  <a:pt x="742434" y="28790"/>
                  <a:pt x="746406" y="27106"/>
                </a:cubicBezTo>
                <a:cubicBezTo>
                  <a:pt x="750378" y="25422"/>
                  <a:pt x="754628" y="24565"/>
                  <a:pt x="759155" y="24537"/>
                </a:cubicBezTo>
                <a:cubicBezTo>
                  <a:pt x="768542" y="24778"/>
                  <a:pt x="776364" y="28026"/>
                  <a:pt x="782622" y="34283"/>
                </a:cubicBezTo>
                <a:cubicBezTo>
                  <a:pt x="788879" y="40539"/>
                  <a:pt x="792128" y="48358"/>
                  <a:pt x="792369" y="57741"/>
                </a:cubicBezTo>
                <a:lnTo>
                  <a:pt x="792369" y="91726"/>
                </a:lnTo>
                <a:cubicBezTo>
                  <a:pt x="792296" y="94466"/>
                  <a:pt x="791338" y="96758"/>
                  <a:pt x="789495" y="98603"/>
                </a:cubicBezTo>
                <a:cubicBezTo>
                  <a:pt x="787652" y="100448"/>
                  <a:pt x="785362" y="101407"/>
                  <a:pt x="782625" y="101480"/>
                </a:cubicBezTo>
                <a:cubicBezTo>
                  <a:pt x="779814" y="101407"/>
                  <a:pt x="777480" y="100448"/>
                  <a:pt x="775621" y="98603"/>
                </a:cubicBezTo>
                <a:cubicBezTo>
                  <a:pt x="773762" y="96758"/>
                  <a:pt x="772798" y="94466"/>
                  <a:pt x="772728" y="91726"/>
                </a:cubicBezTo>
                <a:lnTo>
                  <a:pt x="772728" y="57741"/>
                </a:lnTo>
                <a:cubicBezTo>
                  <a:pt x="772630" y="53909"/>
                  <a:pt x="771302" y="50715"/>
                  <a:pt x="768744" y="48159"/>
                </a:cubicBezTo>
                <a:cubicBezTo>
                  <a:pt x="766186" y="45603"/>
                  <a:pt x="762990" y="44276"/>
                  <a:pt x="759155" y="44177"/>
                </a:cubicBezTo>
                <a:cubicBezTo>
                  <a:pt x="755327" y="44276"/>
                  <a:pt x="752156" y="45603"/>
                  <a:pt x="749642" y="48159"/>
                </a:cubicBezTo>
                <a:cubicBezTo>
                  <a:pt x="747129" y="50715"/>
                  <a:pt x="745827" y="53909"/>
                  <a:pt x="745735" y="57741"/>
                </a:cubicBezTo>
                <a:lnTo>
                  <a:pt x="745735" y="91726"/>
                </a:lnTo>
                <a:cubicBezTo>
                  <a:pt x="745665" y="94466"/>
                  <a:pt x="744701" y="96758"/>
                  <a:pt x="742842" y="98603"/>
                </a:cubicBezTo>
                <a:cubicBezTo>
                  <a:pt x="740983" y="100448"/>
                  <a:pt x="738648" y="101407"/>
                  <a:pt x="735838" y="101480"/>
                </a:cubicBezTo>
                <a:cubicBezTo>
                  <a:pt x="733034" y="101407"/>
                  <a:pt x="730725" y="100448"/>
                  <a:pt x="728911" y="98603"/>
                </a:cubicBezTo>
                <a:cubicBezTo>
                  <a:pt x="727096" y="96758"/>
                  <a:pt x="726157" y="94466"/>
                  <a:pt x="726094" y="91726"/>
                </a:cubicBezTo>
                <a:lnTo>
                  <a:pt x="726094" y="57741"/>
                </a:lnTo>
                <a:cubicBezTo>
                  <a:pt x="725995" y="53909"/>
                  <a:pt x="724667" y="50715"/>
                  <a:pt x="722110" y="48159"/>
                </a:cubicBezTo>
                <a:cubicBezTo>
                  <a:pt x="719552" y="45603"/>
                  <a:pt x="716356" y="44276"/>
                  <a:pt x="712521" y="44177"/>
                </a:cubicBezTo>
                <a:cubicBezTo>
                  <a:pt x="708686" y="44276"/>
                  <a:pt x="705490" y="45603"/>
                  <a:pt x="702932" y="48159"/>
                </a:cubicBezTo>
                <a:cubicBezTo>
                  <a:pt x="700374" y="50715"/>
                  <a:pt x="699046" y="53909"/>
                  <a:pt x="698948" y="57741"/>
                </a:cubicBezTo>
                <a:lnTo>
                  <a:pt x="698948" y="91726"/>
                </a:lnTo>
                <a:cubicBezTo>
                  <a:pt x="698875" y="94466"/>
                  <a:pt x="697917" y="96758"/>
                  <a:pt x="696074" y="98603"/>
                </a:cubicBezTo>
                <a:cubicBezTo>
                  <a:pt x="694231" y="100448"/>
                  <a:pt x="691941" y="101407"/>
                  <a:pt x="689203" y="101480"/>
                </a:cubicBezTo>
                <a:cubicBezTo>
                  <a:pt x="686393" y="101407"/>
                  <a:pt x="684059" y="100448"/>
                  <a:pt x="682200" y="98603"/>
                </a:cubicBezTo>
                <a:cubicBezTo>
                  <a:pt x="680341" y="96758"/>
                  <a:pt x="679377" y="94466"/>
                  <a:pt x="679307" y="91726"/>
                </a:cubicBezTo>
                <a:lnTo>
                  <a:pt x="679307" y="34585"/>
                </a:lnTo>
                <a:cubicBezTo>
                  <a:pt x="679371" y="31934"/>
                  <a:pt x="680271" y="29739"/>
                  <a:pt x="682010" y="28001"/>
                </a:cubicBezTo>
                <a:cubicBezTo>
                  <a:pt x="683748" y="26262"/>
                  <a:pt x="685943" y="25362"/>
                  <a:pt x="688594" y="25298"/>
                </a:cubicBezTo>
                <a:cubicBezTo>
                  <a:pt x="690060" y="25317"/>
                  <a:pt x="691430" y="25660"/>
                  <a:pt x="692705" y="26326"/>
                </a:cubicBezTo>
                <a:cubicBezTo>
                  <a:pt x="693980" y="26992"/>
                  <a:pt x="695046" y="27867"/>
                  <a:pt x="695902" y="28952"/>
                </a:cubicBezTo>
                <a:cubicBezTo>
                  <a:pt x="698347" y="27569"/>
                  <a:pt x="700963" y="26491"/>
                  <a:pt x="703752" y="25717"/>
                </a:cubicBezTo>
                <a:cubicBezTo>
                  <a:pt x="706541" y="24943"/>
                  <a:pt x="709464" y="24549"/>
                  <a:pt x="712521" y="24537"/>
                </a:cubicBezTo>
                <a:close/>
                <a:moveTo>
                  <a:pt x="451078" y="1067"/>
                </a:moveTo>
                <a:cubicBezTo>
                  <a:pt x="453816" y="1137"/>
                  <a:pt x="456106" y="2102"/>
                  <a:pt x="457949" y="3963"/>
                </a:cubicBezTo>
                <a:cubicBezTo>
                  <a:pt x="459792" y="5823"/>
                  <a:pt x="460750" y="8160"/>
                  <a:pt x="460823" y="10973"/>
                </a:cubicBezTo>
                <a:lnTo>
                  <a:pt x="460823" y="25299"/>
                </a:lnTo>
                <a:lnTo>
                  <a:pt x="475453" y="25299"/>
                </a:lnTo>
                <a:cubicBezTo>
                  <a:pt x="477869" y="25362"/>
                  <a:pt x="479857" y="26187"/>
                  <a:pt x="481416" y="27772"/>
                </a:cubicBezTo>
                <a:cubicBezTo>
                  <a:pt x="482975" y="29358"/>
                  <a:pt x="483781" y="31324"/>
                  <a:pt x="483835" y="33671"/>
                </a:cubicBezTo>
                <a:cubicBezTo>
                  <a:pt x="483781" y="36018"/>
                  <a:pt x="482975" y="37984"/>
                  <a:pt x="481416" y="39570"/>
                </a:cubicBezTo>
                <a:cubicBezTo>
                  <a:pt x="479857" y="41156"/>
                  <a:pt x="477869" y="41980"/>
                  <a:pt x="475453" y="42044"/>
                </a:cubicBezTo>
                <a:lnTo>
                  <a:pt x="460823" y="42044"/>
                </a:lnTo>
                <a:lnTo>
                  <a:pt x="460823" y="71928"/>
                </a:lnTo>
                <a:cubicBezTo>
                  <a:pt x="460893" y="74743"/>
                  <a:pt x="461858" y="77081"/>
                  <a:pt x="463718" y="78942"/>
                </a:cubicBezTo>
                <a:cubicBezTo>
                  <a:pt x="465579" y="80804"/>
                  <a:pt x="467916" y="81769"/>
                  <a:pt x="470729" y="81839"/>
                </a:cubicBezTo>
                <a:lnTo>
                  <a:pt x="474234" y="81839"/>
                </a:lnTo>
                <a:cubicBezTo>
                  <a:pt x="477047" y="81912"/>
                  <a:pt x="479384" y="82870"/>
                  <a:pt x="481244" y="84713"/>
                </a:cubicBezTo>
                <a:cubicBezTo>
                  <a:pt x="483105" y="86556"/>
                  <a:pt x="484070" y="88846"/>
                  <a:pt x="484140" y="91583"/>
                </a:cubicBezTo>
                <a:cubicBezTo>
                  <a:pt x="484070" y="94394"/>
                  <a:pt x="483105" y="96728"/>
                  <a:pt x="481244" y="98587"/>
                </a:cubicBezTo>
                <a:cubicBezTo>
                  <a:pt x="479384" y="100446"/>
                  <a:pt x="477047" y="101410"/>
                  <a:pt x="474234" y="101480"/>
                </a:cubicBezTo>
                <a:lnTo>
                  <a:pt x="470729" y="101480"/>
                </a:lnTo>
                <a:cubicBezTo>
                  <a:pt x="462366" y="101268"/>
                  <a:pt x="455404" y="98380"/>
                  <a:pt x="449843" y="92819"/>
                </a:cubicBezTo>
                <a:cubicBezTo>
                  <a:pt x="444281" y="87257"/>
                  <a:pt x="441394" y="80293"/>
                  <a:pt x="441182" y="71928"/>
                </a:cubicBezTo>
                <a:lnTo>
                  <a:pt x="441182" y="10973"/>
                </a:lnTo>
                <a:cubicBezTo>
                  <a:pt x="441252" y="8160"/>
                  <a:pt x="442216" y="5823"/>
                  <a:pt x="444075" y="3963"/>
                </a:cubicBezTo>
                <a:cubicBezTo>
                  <a:pt x="445934" y="2102"/>
                  <a:pt x="448268" y="1137"/>
                  <a:pt x="451078" y="1067"/>
                </a:cubicBezTo>
                <a:close/>
                <a:moveTo>
                  <a:pt x="508229" y="0"/>
                </a:moveTo>
                <a:cubicBezTo>
                  <a:pt x="511039" y="70"/>
                  <a:pt x="513373" y="1035"/>
                  <a:pt x="515232" y="2896"/>
                </a:cubicBezTo>
                <a:cubicBezTo>
                  <a:pt x="517091" y="4757"/>
                  <a:pt x="518055" y="7093"/>
                  <a:pt x="518125" y="9906"/>
                </a:cubicBezTo>
                <a:lnTo>
                  <a:pt x="518125" y="27125"/>
                </a:lnTo>
                <a:cubicBezTo>
                  <a:pt x="520263" y="26205"/>
                  <a:pt x="522468" y="25495"/>
                  <a:pt x="524740" y="24993"/>
                </a:cubicBezTo>
                <a:cubicBezTo>
                  <a:pt x="527012" y="24492"/>
                  <a:pt x="529331" y="24238"/>
                  <a:pt x="531698" y="24232"/>
                </a:cubicBezTo>
                <a:cubicBezTo>
                  <a:pt x="541158" y="24476"/>
                  <a:pt x="549025" y="27756"/>
                  <a:pt x="555298" y="34073"/>
                </a:cubicBezTo>
                <a:cubicBezTo>
                  <a:pt x="561572" y="40390"/>
                  <a:pt x="564827" y="48279"/>
                  <a:pt x="565064" y="57741"/>
                </a:cubicBezTo>
                <a:lnTo>
                  <a:pt x="565064" y="91574"/>
                </a:lnTo>
                <a:cubicBezTo>
                  <a:pt x="564994" y="94387"/>
                  <a:pt x="564030" y="96724"/>
                  <a:pt x="562172" y="98584"/>
                </a:cubicBezTo>
                <a:cubicBezTo>
                  <a:pt x="560313" y="100445"/>
                  <a:pt x="557978" y="101410"/>
                  <a:pt x="555168" y="101480"/>
                </a:cubicBezTo>
                <a:cubicBezTo>
                  <a:pt x="552357" y="101410"/>
                  <a:pt x="550023" y="100445"/>
                  <a:pt x="548164" y="98584"/>
                </a:cubicBezTo>
                <a:cubicBezTo>
                  <a:pt x="546305" y="96724"/>
                  <a:pt x="545341" y="94387"/>
                  <a:pt x="545271" y="91574"/>
                </a:cubicBezTo>
                <a:lnTo>
                  <a:pt x="545271" y="57741"/>
                </a:lnTo>
                <a:cubicBezTo>
                  <a:pt x="545173" y="53909"/>
                  <a:pt x="543845" y="50715"/>
                  <a:pt x="541287" y="48159"/>
                </a:cubicBezTo>
                <a:cubicBezTo>
                  <a:pt x="538729" y="45603"/>
                  <a:pt x="535533" y="44276"/>
                  <a:pt x="531698" y="44177"/>
                </a:cubicBezTo>
                <a:cubicBezTo>
                  <a:pt x="527863" y="44276"/>
                  <a:pt x="524667" y="45603"/>
                  <a:pt x="522109" y="48159"/>
                </a:cubicBezTo>
                <a:cubicBezTo>
                  <a:pt x="519552" y="50715"/>
                  <a:pt x="518224" y="53909"/>
                  <a:pt x="518125" y="57741"/>
                </a:cubicBezTo>
                <a:lnTo>
                  <a:pt x="518125" y="91574"/>
                </a:lnTo>
                <a:cubicBezTo>
                  <a:pt x="518055" y="94387"/>
                  <a:pt x="517091" y="96724"/>
                  <a:pt x="515232" y="98584"/>
                </a:cubicBezTo>
                <a:cubicBezTo>
                  <a:pt x="513373" y="100445"/>
                  <a:pt x="511039" y="101410"/>
                  <a:pt x="508229" y="101480"/>
                </a:cubicBezTo>
                <a:cubicBezTo>
                  <a:pt x="505418" y="101410"/>
                  <a:pt x="503084" y="100445"/>
                  <a:pt x="501225" y="98584"/>
                </a:cubicBezTo>
                <a:cubicBezTo>
                  <a:pt x="499366" y="96724"/>
                  <a:pt x="498402" y="94387"/>
                  <a:pt x="498332" y="91574"/>
                </a:cubicBezTo>
                <a:lnTo>
                  <a:pt x="498332" y="9906"/>
                </a:lnTo>
                <a:cubicBezTo>
                  <a:pt x="498402" y="7093"/>
                  <a:pt x="499366" y="4757"/>
                  <a:pt x="501225" y="2896"/>
                </a:cubicBezTo>
                <a:cubicBezTo>
                  <a:pt x="503084" y="1035"/>
                  <a:pt x="505418" y="70"/>
                  <a:pt x="5082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sz="12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제목 슬라이드">
  <p:cSld name="4_제목 슬라이드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0000" y="319200"/>
            <a:ext cx="1270650" cy="30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제목 슬라이드">
  <p:cSld name="1_제목 슬라이드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0000" y="319200"/>
            <a:ext cx="1270650" cy="30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제목 슬라이드">
  <p:cSld name="3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>
            <a:spLocks noGrp="1"/>
          </p:cNvSpPr>
          <p:nvPr>
            <p:ph type="title"/>
          </p:nvPr>
        </p:nvSpPr>
        <p:spPr>
          <a:xfrm>
            <a:off x="222945" y="301871"/>
            <a:ext cx="73448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pic>
        <p:nvPicPr>
          <p:cNvPr id="25" name="Google Shape;25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0000" y="319200"/>
            <a:ext cx="1270650" cy="30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rohh.tistory.com/138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www.sedaily.com/NewsVIew/22RNJQSCRD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"/>
          <p:cNvSpPr txBox="1"/>
          <p:nvPr/>
        </p:nvSpPr>
        <p:spPr>
          <a:xfrm>
            <a:off x="0" y="1401122"/>
            <a:ext cx="9144000" cy="377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00"/>
              <a:buFont typeface="Arial"/>
              <a:buNone/>
            </a:pPr>
            <a:r>
              <a:rPr lang="en-US" sz="23900" b="1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2022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"/>
          <p:cNvSpPr txBox="1"/>
          <p:nvPr/>
        </p:nvSpPr>
        <p:spPr>
          <a:xfrm>
            <a:off x="0" y="2512840"/>
            <a:ext cx="9144000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지하철 공기정화시스템 강화</a:t>
            </a:r>
            <a:endParaRPr sz="4000" b="1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우선 지하철 역 선정 </a:t>
            </a:r>
            <a:endParaRPr sz="4000" b="1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"/>
          <p:cNvSpPr txBox="1"/>
          <p:nvPr/>
        </p:nvSpPr>
        <p:spPr>
          <a:xfrm>
            <a:off x="3599856" y="4722195"/>
            <a:ext cx="194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김종원, 김현준</a:t>
            </a:r>
            <a:endParaRPr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eb33bbcf2_0_41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4. 데이터 전처리 및 EDA</a:t>
            </a:r>
            <a:endParaRPr/>
          </a:p>
        </p:txBody>
      </p:sp>
      <p:graphicFrame>
        <p:nvGraphicFramePr>
          <p:cNvPr id="146" name="Google Shape;146;g10eb33bbcf2_0_41"/>
          <p:cNvGraphicFramePr/>
          <p:nvPr/>
        </p:nvGraphicFramePr>
        <p:xfrm>
          <a:off x="6243600" y="1245500"/>
          <a:ext cx="2576550" cy="436702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129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역명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혼잡도 평균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서초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49.0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방배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48.7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남태령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48.4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강남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46.5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…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chemeClr val="l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75">
                <a:tc gridSpan="2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모란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3.2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개화산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3.2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봉화산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1.8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마천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1.7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47" name="Google Shape;147;g10eb33bbcf2_0_41"/>
          <p:cNvSpPr/>
          <p:nvPr/>
        </p:nvSpPr>
        <p:spPr>
          <a:xfrm>
            <a:off x="1423488" y="957474"/>
            <a:ext cx="3393500" cy="411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수도권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지하철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 역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혼잡도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평균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 &gt;</a:t>
            </a:r>
            <a:endParaRPr sz="105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g10eb33bbcf2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850" y="1446674"/>
            <a:ext cx="5592776" cy="434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eb33bbcf2_1_126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 </a:t>
            </a:r>
            <a:endParaRPr/>
          </a:p>
        </p:txBody>
      </p:sp>
      <p:sp>
        <p:nvSpPr>
          <p:cNvPr id="155" name="Google Shape;155;g10eb33bbcf2_1_126"/>
          <p:cNvSpPr/>
          <p:nvPr/>
        </p:nvSpPr>
        <p:spPr>
          <a:xfrm>
            <a:off x="650050" y="1402288"/>
            <a:ext cx="8170200" cy="796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데이터의 변수값들의 단위도 다르고, 값의 범위도 꽤 차이가 있기 때문에  이를 무시할 수 있도록 정규화를 진행한다.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10eb33bbcf2_1_126"/>
          <p:cNvSpPr/>
          <p:nvPr/>
        </p:nvSpPr>
        <p:spPr>
          <a:xfrm>
            <a:off x="650050" y="914800"/>
            <a:ext cx="1446300" cy="4875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데이터 정규화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10eb33bbcf2_1_126"/>
          <p:cNvSpPr/>
          <p:nvPr/>
        </p:nvSpPr>
        <p:spPr>
          <a:xfrm>
            <a:off x="650050" y="2785100"/>
            <a:ext cx="8170200" cy="2626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10eb33bbcf2_1_126"/>
          <p:cNvSpPr/>
          <p:nvPr/>
        </p:nvSpPr>
        <p:spPr>
          <a:xfrm>
            <a:off x="650050" y="2378050"/>
            <a:ext cx="1446300" cy="4875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군집분석 기법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g10eb33bbcf2_1_1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225" y="3250750"/>
            <a:ext cx="1722600" cy="10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10eb33bbcf2_1_1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85963" y="3229825"/>
            <a:ext cx="1722600" cy="10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10eb33bbcf2_1_1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20712" y="3229825"/>
            <a:ext cx="1543183" cy="10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10eb33bbcf2_1_12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812600" y="3250750"/>
            <a:ext cx="1722600" cy="10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10eb33bbcf2_1_126"/>
          <p:cNvSpPr txBox="1"/>
          <p:nvPr/>
        </p:nvSpPr>
        <p:spPr>
          <a:xfrm>
            <a:off x="851225" y="4271975"/>
            <a:ext cx="17226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간의 거리의 차이가 최소가 되도록 하는 중심점을 생성하여 데이터들을 k개의 클러스터에 할당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10eb33bbcf2_1_126"/>
          <p:cNvSpPr txBox="1"/>
          <p:nvPr/>
        </p:nvSpPr>
        <p:spPr>
          <a:xfrm>
            <a:off x="2885963" y="4271975"/>
            <a:ext cx="17226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간의 거리의 차이가 최소가 되도록 하는 중심점을 관측치 중에서 계산하여 데이터들을 k개의 클러스터에 할당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10eb33bbcf2_1_126"/>
          <p:cNvSpPr txBox="1"/>
          <p:nvPr/>
        </p:nvSpPr>
        <p:spPr>
          <a:xfrm>
            <a:off x="4830988" y="4271975"/>
            <a:ext cx="1722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순차적, 계층적으로 유사한 그룹을 통합하여 k개의 클러스터에 할당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0eb33bbcf2_1_126"/>
          <p:cNvSpPr txBox="1"/>
          <p:nvPr/>
        </p:nvSpPr>
        <p:spPr>
          <a:xfrm>
            <a:off x="6812588" y="4271975"/>
            <a:ext cx="17226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데이터가 k개의 정규분포로 이루어졌다고 가정한 뒤 조건부확률을 계산하여 제일 높은 확률값을 가지는 클러스터에 데이터를 할당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10eb33bbcf2_1_126"/>
          <p:cNvSpPr/>
          <p:nvPr/>
        </p:nvSpPr>
        <p:spPr>
          <a:xfrm>
            <a:off x="1126775" y="2900938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10eb33bbcf2_1_126"/>
          <p:cNvSpPr/>
          <p:nvPr/>
        </p:nvSpPr>
        <p:spPr>
          <a:xfrm>
            <a:off x="3161525" y="2900938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k-medoids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10eb33bbcf2_1_126"/>
          <p:cNvSpPr/>
          <p:nvPr/>
        </p:nvSpPr>
        <p:spPr>
          <a:xfrm>
            <a:off x="5106550" y="2900938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계층적 군집분석 </a:t>
            </a: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10eb33bbcf2_1_126"/>
          <p:cNvSpPr/>
          <p:nvPr/>
        </p:nvSpPr>
        <p:spPr>
          <a:xfrm>
            <a:off x="7088150" y="2900938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혼합분포군집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10eb33bbcf2_1_126"/>
          <p:cNvSpPr/>
          <p:nvPr/>
        </p:nvSpPr>
        <p:spPr>
          <a:xfrm>
            <a:off x="650050" y="5893738"/>
            <a:ext cx="8170200" cy="796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elbow method와 실루엣 지수를 사용하여 최적의 군집수를 설정해준다.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k-means는 3개, k-medoids는 2개, 계층적 군집분석은 3개, 혼합분포군집은 7개가 최적의 군집수.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10eb33bbcf2_1_126"/>
          <p:cNvSpPr/>
          <p:nvPr/>
        </p:nvSpPr>
        <p:spPr>
          <a:xfrm>
            <a:off x="650050" y="5531725"/>
            <a:ext cx="1722600" cy="4875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최적 군집수 설정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eb33bbcf2_1_54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 </a:t>
            </a:r>
            <a:endParaRPr/>
          </a:p>
        </p:txBody>
      </p:sp>
      <p:sp>
        <p:nvSpPr>
          <p:cNvPr id="179" name="Google Shape;179;g10eb33bbcf2_1_54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10eb33bbcf2_1_54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k-means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1" name="Google Shape;181;g10eb33bbcf2_1_54"/>
          <p:cNvGraphicFramePr/>
          <p:nvPr/>
        </p:nvGraphicFramePr>
        <p:xfrm>
          <a:off x="4774425" y="2876123"/>
          <a:ext cx="3652900" cy="191072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62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2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군집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미세먼지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…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혼잡도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운행횟수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0.449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1.083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2.446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-0.289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0.057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-0.232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0.238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-0.438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-0.504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2" name="Google Shape;182;g10eb33bbcf2_1_54"/>
          <p:cNvSpPr txBox="1"/>
          <p:nvPr/>
        </p:nvSpPr>
        <p:spPr>
          <a:xfrm>
            <a:off x="1057275" y="2122975"/>
            <a:ext cx="3429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-지하철의 미세먼지는 대부분 열차의 운행으로 인해 생기기 때문에 운행횟수가 많으면 미세먼지가 많을 것이라고 생각되고, 군집1이 그러한 특성을 보여주고 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-표에는 생략한 부분인 이산화탄소, 포름알데히드, 일산화탄소는 운행횟수나 혼잡도보다 다른 요소에 더 큰 영향을 받을 것으로 보인다.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-이산화탄소, 포름알데히드, 일산화탄소에 영향을 주는 요소를 추가해서 시행해주면 더 좋은 결과가 나올것으로 기대된다.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10eb33bbcf2_1_54"/>
          <p:cNvSpPr/>
          <p:nvPr/>
        </p:nvSpPr>
        <p:spPr>
          <a:xfrm>
            <a:off x="1007325" y="2024125"/>
            <a:ext cx="3528900" cy="3614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지하철의 미세먼지는 대부분 열차의 운행으로 인해 생기기 때문에 운행횟수가 많으면 미세먼지가 많을 것이라고 생각되고, 군집1이 그러한 특성을 보여주고 있다.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표에는 생략한 부분인 이산화탄소, 포름알데히드, 일산화탄소는 운행횟수나 혼잡도보다 다른 요소에 더 큰 영향을 받을 것으로 보인다.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이산화탄소, 포름알데히드, 일산화탄소에 영향을 주는 요소를 추가해서 시행해주면 더 좋은 결과가 나올것으로 기대된다.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10eb33bbcf2_1_54"/>
          <p:cNvSpPr txBox="1"/>
          <p:nvPr/>
        </p:nvSpPr>
        <p:spPr>
          <a:xfrm>
            <a:off x="5057813" y="4857750"/>
            <a:ext cx="308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&lt;군집별 평균값&gt;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10eb33bbcf2_1_54"/>
          <p:cNvSpPr/>
          <p:nvPr/>
        </p:nvSpPr>
        <p:spPr>
          <a:xfrm>
            <a:off x="4776388" y="3521899"/>
            <a:ext cx="3648900" cy="409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c4b60f5e7_0_15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 </a:t>
            </a:r>
            <a:endParaRPr/>
          </a:p>
        </p:txBody>
      </p:sp>
      <p:sp>
        <p:nvSpPr>
          <p:cNvPr id="192" name="Google Shape;192;g10c4b60f5e7_0_15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10c4b60f5e7_0_15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혼합분포군집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10c4b60f5e7_0_15"/>
          <p:cNvSpPr txBox="1"/>
          <p:nvPr/>
        </p:nvSpPr>
        <p:spPr>
          <a:xfrm>
            <a:off x="1057275" y="2122975"/>
            <a:ext cx="3429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-지하철의 미세먼지는 대부분 열차의 운행으로 인해 생기기 때문에 운행횟수가 많으면 미세먼지가 많을 것이라고 생각되고, 군집1이 그러한 특성을 보여주고 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-표에는 생략한 부분인 이산화탄소, 포름알데히드, 일산화탄소는 운행횟수나 혼잡도보다 다른 요소에 더 큰 영향을 받을 것으로 보인다.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-이산화탄소, 포름알데히드, 일산화탄소에 영향을 주는 요소를 추가해서 시행해주면 더 좋은 결과가 나올것으로 기대된다.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10c4b60f5e7_0_15"/>
          <p:cNvSpPr/>
          <p:nvPr/>
        </p:nvSpPr>
        <p:spPr>
          <a:xfrm>
            <a:off x="1007325" y="2024125"/>
            <a:ext cx="3528900" cy="3614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군집 2가 미세먼지, 혼잡도, 운행횟수가 가장 높게 나타났다.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10c4b60f5e7_0_15"/>
          <p:cNvSpPr txBox="1"/>
          <p:nvPr/>
        </p:nvSpPr>
        <p:spPr>
          <a:xfrm>
            <a:off x="5057813" y="4857750"/>
            <a:ext cx="308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&lt;군집별 평균값&gt;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97" name="Google Shape;197;g10c4b60f5e7_0_15"/>
          <p:cNvGraphicFramePr/>
          <p:nvPr/>
        </p:nvGraphicFramePr>
        <p:xfrm>
          <a:off x="4774422" y="3086935"/>
          <a:ext cx="3652900" cy="148907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62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2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군집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미세먼지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…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혼잡도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운행횟수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-0.064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-0.154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-0.348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0.449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1.083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2.446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8" name="Google Shape;198;g10c4b60f5e7_0_15"/>
          <p:cNvSpPr/>
          <p:nvPr/>
        </p:nvSpPr>
        <p:spPr>
          <a:xfrm>
            <a:off x="4774425" y="4154347"/>
            <a:ext cx="3648900" cy="409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eb33bbcf2_1_69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 </a:t>
            </a:r>
            <a:endParaRPr/>
          </a:p>
        </p:txBody>
      </p:sp>
      <p:sp>
        <p:nvSpPr>
          <p:cNvPr id="205" name="Google Shape;205;g10eb33bbcf2_1_69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10eb33bbcf2_1_69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계층적 군집분석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10eb33bbcf2_1_69"/>
          <p:cNvSpPr txBox="1"/>
          <p:nvPr/>
        </p:nvSpPr>
        <p:spPr>
          <a:xfrm>
            <a:off x="1057275" y="2122975"/>
            <a:ext cx="3429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-지하철의 미세먼지는 대부분 열차의 운행으로 인해 생기기 때문에 운행횟수가 많으면 미세먼지가 많을 것이라고 생각되고, 군집1이 그러한 특성을 보여주고 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-표에는 생략한 부분인 이산화탄소, 포름알데히드, 일산화탄소는 운행횟수나 혼잡도보다 다른 요소에 더 큰 영향을 받을 것으로 보인다.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-이산화탄소, 포름알데히드, 일산화탄소에 영향을 주는 요소를 추가해서 시행해주면 더 좋은 결과가 나올것으로 기대된다.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10eb33bbcf2_1_69"/>
          <p:cNvSpPr/>
          <p:nvPr/>
        </p:nvSpPr>
        <p:spPr>
          <a:xfrm>
            <a:off x="1007325" y="2024125"/>
            <a:ext cx="3528900" cy="3614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계층적 군집분석에서는 군집2에서 미세먼지, 혼잡도, 운행횟수가 가장 높게 나타났다.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10eb33bbcf2_1_69"/>
          <p:cNvSpPr txBox="1"/>
          <p:nvPr/>
        </p:nvSpPr>
        <p:spPr>
          <a:xfrm>
            <a:off x="5057813" y="4857750"/>
            <a:ext cx="308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&lt;군집별 평균값&gt;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0" name="Google Shape;210;g10eb33bbcf2_1_69"/>
          <p:cNvGraphicFramePr/>
          <p:nvPr/>
        </p:nvGraphicFramePr>
        <p:xfrm>
          <a:off x="4772463" y="2876123"/>
          <a:ext cx="3652900" cy="191072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62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2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군집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미세먼지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…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혼잡도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운행횟수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-0.054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-0.156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-0.35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0.449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1.08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2.45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-2.13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0.239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0.077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1" name="Google Shape;211;g10eb33bbcf2_1_69"/>
          <p:cNvSpPr/>
          <p:nvPr/>
        </p:nvSpPr>
        <p:spPr>
          <a:xfrm>
            <a:off x="4774438" y="3943549"/>
            <a:ext cx="3648900" cy="409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0c4b60f5e7_0_37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 </a:t>
            </a:r>
            <a:endParaRPr/>
          </a:p>
        </p:txBody>
      </p:sp>
      <p:sp>
        <p:nvSpPr>
          <p:cNvPr id="218" name="Google Shape;218;g10c4b60f5e7_0_37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10c4b60f5e7_0_37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k-medoids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10c4b60f5e7_0_37"/>
          <p:cNvSpPr txBox="1"/>
          <p:nvPr/>
        </p:nvSpPr>
        <p:spPr>
          <a:xfrm>
            <a:off x="1057275" y="2122975"/>
            <a:ext cx="3429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-지하철의 미세먼지는 대부분 열차의 운행으로 인해 생기기 때문에 운행횟수가 많으면 미세먼지가 많을 것이라고 생각되고, 군집1이 그러한 특성을 보여주고 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-표에는 생략한 부분인 이산화탄소, 포름알데히드, 일산화탄소는 운행횟수나 혼잡도보다 다른 요소에 더 큰 영향을 받을 것으로 보인다.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-이산화탄소, 포름알데히드, 일산화탄소에 영향을 주는 요소를 추가해서 시행해주면 더 좋은 결과가 나올것으로 기대된다.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10c4b60f5e7_0_37"/>
          <p:cNvSpPr/>
          <p:nvPr/>
        </p:nvSpPr>
        <p:spPr>
          <a:xfrm>
            <a:off x="1007325" y="2024125"/>
            <a:ext cx="3528900" cy="3614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k-medoids에서는 군집이 7개이므로 상위 2위까지 고려했다.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미세먼지는 군집 2가 1위, 군집 4가 2위로 나타났다.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혼잡도는 군집 1이 1위, 군집 4가 2위로 나타났다.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운행횟수는 군집 4가 1위이며, 나머지 군집은 군집 4에 비해 현저히 낮은 수치를 보인다.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10c4b60f5e7_0_37"/>
          <p:cNvSpPr txBox="1"/>
          <p:nvPr/>
        </p:nvSpPr>
        <p:spPr>
          <a:xfrm>
            <a:off x="5057813" y="5539975"/>
            <a:ext cx="308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&lt;군집별 평균값&gt;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3" name="Google Shape;223;g10c4b60f5e7_0_37"/>
          <p:cNvGraphicFramePr/>
          <p:nvPr/>
        </p:nvGraphicFramePr>
        <p:xfrm>
          <a:off x="4774413" y="2243635"/>
          <a:ext cx="3652900" cy="317567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62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2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4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군집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미세먼지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…</a:t>
                      </a:r>
                      <a:endParaRPr sz="1400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혼잡도 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lt1"/>
                          </a:solidFill>
                        </a:rPr>
                        <a:t>운행횟수</a:t>
                      </a:r>
                      <a:endParaRPr sz="14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-0.769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0.992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-0.639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1.039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0.045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-0.685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50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…</a:t>
                      </a:r>
                      <a:endParaRPr b="1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4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0.746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0.797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2.46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1650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…</a:t>
                      </a:r>
                      <a:endParaRPr b="1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1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-0.117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dk1"/>
                          </a:solidFill>
                        </a:rPr>
                        <a:t>…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-0.183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/>
                        <a:t>0.077</a:t>
                      </a:r>
                      <a:endParaRPr sz="1400" b="1" u="none" strike="noStrike" cap="none"/>
                    </a:p>
                  </a:txBody>
                  <a:tcPr marL="91425" marR="91425" marT="91425" marB="91425">
                    <a:lnL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24" name="Google Shape;224;g10c4b60f5e7_0_37"/>
          <p:cNvSpPr/>
          <p:nvPr/>
        </p:nvSpPr>
        <p:spPr>
          <a:xfrm>
            <a:off x="4776425" y="4154349"/>
            <a:ext cx="3648900" cy="409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4b60f5e7_0_0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5. 군집분석</a:t>
            </a:r>
            <a:endParaRPr/>
          </a:p>
        </p:txBody>
      </p:sp>
      <p:pic>
        <p:nvPicPr>
          <p:cNvPr id="230" name="Google Shape;230;g10c4b60f5e7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450" y="955251"/>
            <a:ext cx="3514926" cy="23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10c4b60f5e7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8587" y="955249"/>
            <a:ext cx="3514946" cy="23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10c4b60f5e7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0457" y="3775750"/>
            <a:ext cx="3514930" cy="23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g10c4b60f5e7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38588" y="3775762"/>
            <a:ext cx="3514950" cy="231096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10c4b60f5e7_0_0"/>
          <p:cNvSpPr/>
          <p:nvPr/>
        </p:nvSpPr>
        <p:spPr>
          <a:xfrm>
            <a:off x="1560513" y="3340975"/>
            <a:ext cx="1774800" cy="360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k-means &gt;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10c4b60f5e7_0_0"/>
          <p:cNvSpPr/>
          <p:nvPr/>
        </p:nvSpPr>
        <p:spPr>
          <a:xfrm>
            <a:off x="5808663" y="3340975"/>
            <a:ext cx="1774800" cy="360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혼합분포 &gt;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10c4b60f5e7_0_0"/>
          <p:cNvSpPr/>
          <p:nvPr/>
        </p:nvSpPr>
        <p:spPr>
          <a:xfrm>
            <a:off x="1560513" y="6236150"/>
            <a:ext cx="1774800" cy="360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계층 &gt;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10c4b60f5e7_0_0"/>
          <p:cNvSpPr/>
          <p:nvPr/>
        </p:nvSpPr>
        <p:spPr>
          <a:xfrm>
            <a:off x="5808663" y="6236150"/>
            <a:ext cx="1774800" cy="360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k-medoids &gt;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10c4b60f5e7_0_0"/>
          <p:cNvSpPr/>
          <p:nvPr/>
        </p:nvSpPr>
        <p:spPr>
          <a:xfrm rot="1439424">
            <a:off x="838845" y="2231999"/>
            <a:ext cx="2247900" cy="525234"/>
          </a:xfrm>
          <a:prstGeom prst="ellipse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10c4b60f5e7_0_0"/>
          <p:cNvSpPr/>
          <p:nvPr/>
        </p:nvSpPr>
        <p:spPr>
          <a:xfrm rot="1439424">
            <a:off x="5086996" y="2231998"/>
            <a:ext cx="2247900" cy="525234"/>
          </a:xfrm>
          <a:prstGeom prst="ellipse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10c4b60f5e7_0_0"/>
          <p:cNvSpPr/>
          <p:nvPr/>
        </p:nvSpPr>
        <p:spPr>
          <a:xfrm rot="1439424">
            <a:off x="838845" y="5041873"/>
            <a:ext cx="2247900" cy="525234"/>
          </a:xfrm>
          <a:prstGeom prst="ellipse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10c4b60f5e7_0_0"/>
          <p:cNvSpPr/>
          <p:nvPr/>
        </p:nvSpPr>
        <p:spPr>
          <a:xfrm rot="1439424">
            <a:off x="5086995" y="5041875"/>
            <a:ext cx="2247900" cy="525234"/>
          </a:xfrm>
          <a:prstGeom prst="ellipse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0eb33bbcf2_1_80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6. 우선 지하철 역 선정</a:t>
            </a:r>
            <a:endParaRPr/>
          </a:p>
        </p:txBody>
      </p:sp>
      <p:sp>
        <p:nvSpPr>
          <p:cNvPr id="248" name="Google Shape;248;g10eb33bbcf2_1_80"/>
          <p:cNvSpPr/>
          <p:nvPr/>
        </p:nvSpPr>
        <p:spPr>
          <a:xfrm>
            <a:off x="821550" y="1351750"/>
            <a:ext cx="7500900" cy="1305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10eb33bbcf2_1_80"/>
          <p:cNvSpPr/>
          <p:nvPr/>
        </p:nvSpPr>
        <p:spPr>
          <a:xfrm>
            <a:off x="528650" y="1171575"/>
            <a:ext cx="2824150" cy="4716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우선 지하철 역 선정 방법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10eb33bbcf2_1_80"/>
          <p:cNvSpPr txBox="1"/>
          <p:nvPr/>
        </p:nvSpPr>
        <p:spPr>
          <a:xfrm>
            <a:off x="1143000" y="1643175"/>
            <a:ext cx="6858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4개의 군집분석을 통해 각 타겟 군집들을 선정해 주었다. 각 타겟 군집들은 거의 같은 값을 가지고 있지만 일부 다른 값을 갖는 부분도 존재한다. 따라서  각 타겟 군집들을 voting방법을 사용하여 종합시켜 최종 우선 지역을 선정한다.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10eb33bbcf2_1_80"/>
          <p:cNvSpPr/>
          <p:nvPr/>
        </p:nvSpPr>
        <p:spPr>
          <a:xfrm>
            <a:off x="821550" y="3271850"/>
            <a:ext cx="3121800" cy="2586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10eb33bbcf2_1_80"/>
          <p:cNvSpPr/>
          <p:nvPr/>
        </p:nvSpPr>
        <p:spPr>
          <a:xfrm>
            <a:off x="528650" y="3128950"/>
            <a:ext cx="1471500" cy="4716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voting방법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10eb33bbcf2_1_80"/>
          <p:cNvSpPr txBox="1"/>
          <p:nvPr/>
        </p:nvSpPr>
        <p:spPr>
          <a:xfrm>
            <a:off x="967950" y="3813500"/>
            <a:ext cx="2829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각 군집분석 기법별 타겟 군집들 중 2번이상 나타나는 지하철역을 최종 우선 역으로 선정.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10eb33bbcf2_1_80"/>
          <p:cNvSpPr/>
          <p:nvPr/>
        </p:nvSpPr>
        <p:spPr>
          <a:xfrm>
            <a:off x="967950" y="5015600"/>
            <a:ext cx="675000" cy="32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10eb33bbcf2_1_80"/>
          <p:cNvSpPr txBox="1"/>
          <p:nvPr/>
        </p:nvSpPr>
        <p:spPr>
          <a:xfrm>
            <a:off x="1714500" y="4872050"/>
            <a:ext cx="2000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총 31개의 지하철역이 선정됨</a:t>
            </a:r>
            <a:endParaRPr sz="1400" b="1" i="1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g10eb33bbcf2_1_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86300" y="3329150"/>
            <a:ext cx="4120110" cy="235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10eb33bbcf2_1_80"/>
          <p:cNvSpPr txBox="1"/>
          <p:nvPr/>
        </p:nvSpPr>
        <p:spPr>
          <a:xfrm>
            <a:off x="4916300" y="2871650"/>
            <a:ext cx="326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&lt;최종 선정 역과 전체 역의 평균 비교&gt;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10eb33bbcf2_1_80"/>
          <p:cNvSpPr/>
          <p:nvPr/>
        </p:nvSpPr>
        <p:spPr>
          <a:xfrm>
            <a:off x="4307700" y="5986450"/>
            <a:ext cx="528600" cy="22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10eb33bbcf2_1_80"/>
          <p:cNvSpPr txBox="1"/>
          <p:nvPr/>
        </p:nvSpPr>
        <p:spPr>
          <a:xfrm>
            <a:off x="4916300" y="5857850"/>
            <a:ext cx="3903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미세먼지, 혼잡도, 운행횟수 면에서 최종선정 지역이 전체 지하철역의 평균보다 높다는 것을 확인할 수 있다.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c4b60f5e7_0_49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6. 우선 지하철 역 선정</a:t>
            </a:r>
            <a:endParaRPr/>
          </a:p>
        </p:txBody>
      </p:sp>
      <p:pic>
        <p:nvPicPr>
          <p:cNvPr id="265" name="Google Shape;265;g10c4b60f5e7_0_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850" y="1506850"/>
            <a:ext cx="6006601" cy="46608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6" name="Google Shape;266;g10c4b60f5e7_0_49"/>
          <p:cNvGraphicFramePr/>
          <p:nvPr/>
        </p:nvGraphicFramePr>
        <p:xfrm>
          <a:off x="6825775" y="1653750"/>
          <a:ext cx="1806325" cy="4367025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180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역명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시청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을지로입구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을지로3가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을지로4가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001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…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홍대입구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이대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아현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i="1" u="none" strike="noStrike" cap="none">
                          <a:solidFill>
                            <a:schemeClr val="dk1"/>
                          </a:solidFill>
                        </a:rPr>
                        <a:t>충정로</a:t>
                      </a:r>
                      <a:endParaRPr sz="1100" b="1" i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c4b60f5e7_0_66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7. 결론</a:t>
            </a:r>
            <a:endParaRPr/>
          </a:p>
        </p:txBody>
      </p:sp>
      <p:sp>
        <p:nvSpPr>
          <p:cNvPr id="272" name="Google Shape;272;g10c4b60f5e7_0_66"/>
          <p:cNvSpPr/>
          <p:nvPr/>
        </p:nvSpPr>
        <p:spPr>
          <a:xfrm>
            <a:off x="1235100" y="1528650"/>
            <a:ext cx="6789000" cy="1557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10c4b60f5e7_0_66"/>
          <p:cNvSpPr/>
          <p:nvPr/>
        </p:nvSpPr>
        <p:spPr>
          <a:xfrm>
            <a:off x="786275" y="1053225"/>
            <a:ext cx="1725600" cy="5343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분석결과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10c4b60f5e7_0_66"/>
          <p:cNvSpPr/>
          <p:nvPr/>
        </p:nvSpPr>
        <p:spPr>
          <a:xfrm>
            <a:off x="1198625" y="3470575"/>
            <a:ext cx="6825600" cy="3216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10c4b60f5e7_0_66"/>
          <p:cNvSpPr/>
          <p:nvPr/>
        </p:nvSpPr>
        <p:spPr>
          <a:xfrm>
            <a:off x="786275" y="3161850"/>
            <a:ext cx="1725600" cy="5343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한계점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0c4b60f5e7_0_66"/>
          <p:cNvSpPr/>
          <p:nvPr/>
        </p:nvSpPr>
        <p:spPr>
          <a:xfrm>
            <a:off x="1643075" y="3798888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시간부족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10c4b60f5e7_0_66"/>
          <p:cNvSpPr/>
          <p:nvPr/>
        </p:nvSpPr>
        <p:spPr>
          <a:xfrm>
            <a:off x="1643075" y="4723475"/>
            <a:ext cx="11715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데이터부족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10c4b60f5e7_0_66"/>
          <p:cNvSpPr/>
          <p:nvPr/>
        </p:nvSpPr>
        <p:spPr>
          <a:xfrm>
            <a:off x="1643075" y="5772225"/>
            <a:ext cx="1900200" cy="314400"/>
          </a:xfrm>
          <a:prstGeom prst="roundRect">
            <a:avLst>
              <a:gd name="adj" fmla="val 16667"/>
            </a:avLst>
          </a:prstGeom>
          <a:solidFill>
            <a:srgbClr val="F49071">
              <a:alpha val="50196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가정으로 인한 오차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10c4b60f5e7_0_66"/>
          <p:cNvSpPr txBox="1"/>
          <p:nvPr/>
        </p:nvSpPr>
        <p:spPr>
          <a:xfrm>
            <a:off x="1643075" y="4121275"/>
            <a:ext cx="481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더 많은 요인들을 고려해보고 더 다양한 시도를 해봐야 하지만 시간이 충분하지 않아 더 좋은 결과를 내지 못했다.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10c4b60f5e7_0_66"/>
          <p:cNvSpPr txBox="1"/>
          <p:nvPr/>
        </p:nvSpPr>
        <p:spPr>
          <a:xfrm>
            <a:off x="1751175" y="5097250"/>
            <a:ext cx="4815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더 많은 데이터를 통해서 분석을 했다면 더욱 의미있는 군집을 이뤘을거라고 예상된다.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10c4b60f5e7_0_66"/>
          <p:cNvSpPr txBox="1"/>
          <p:nvPr/>
        </p:nvSpPr>
        <p:spPr>
          <a:xfrm>
            <a:off x="1751175" y="6200575"/>
            <a:ext cx="594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단 시간에 분석을 하기위해 몇가지 가정으로 인한 오차 발생이 우려된다.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10c4b60f5e7_0_66"/>
          <p:cNvSpPr txBox="1"/>
          <p:nvPr/>
        </p:nvSpPr>
        <p:spPr>
          <a:xfrm>
            <a:off x="1643075" y="1757375"/>
            <a:ext cx="59436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유동인구가 많고 운행횟수가 많아 미세먼지도 많은 31개의 지하철역이 최종적으로 선정되었다.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따라서, 현재 개발된 미세먼지 저감 기술들을 우선적으로 31개의 지하철에 설치할 필요가 있다고 판단했다.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5841" y="2627306"/>
            <a:ext cx="4974767" cy="16033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" name="Google Shape;38;p3"/>
          <p:cNvGrpSpPr/>
          <p:nvPr/>
        </p:nvGrpSpPr>
        <p:grpSpPr>
          <a:xfrm>
            <a:off x="4932003" y="2276900"/>
            <a:ext cx="3884053" cy="2479159"/>
            <a:chOff x="4440238" y="3144837"/>
            <a:chExt cx="3527750" cy="2457290"/>
          </a:xfrm>
        </p:grpSpPr>
        <p:grpSp>
          <p:nvGrpSpPr>
            <p:cNvPr id="39" name="Google Shape;39;p3"/>
            <p:cNvGrpSpPr/>
            <p:nvPr/>
          </p:nvGrpSpPr>
          <p:grpSpPr>
            <a:xfrm>
              <a:off x="4440238" y="3144837"/>
              <a:ext cx="3473770" cy="396718"/>
              <a:chOff x="5240111" y="2091647"/>
              <a:chExt cx="3473771" cy="396900"/>
            </a:xfrm>
          </p:grpSpPr>
          <p:sp>
            <p:nvSpPr>
              <p:cNvPr id="40" name="Google Shape;40;p3"/>
              <p:cNvSpPr txBox="1"/>
              <p:nvPr/>
            </p:nvSpPr>
            <p:spPr>
              <a:xfrm>
                <a:off x="5240111" y="2091647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01.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3"/>
              <p:cNvSpPr txBox="1"/>
              <p:nvPr/>
            </p:nvSpPr>
            <p:spPr>
              <a:xfrm>
                <a:off x="5833882" y="2150455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서울시 지하철의 미세먼지 심각성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>
              <a:off x="4440238" y="3557591"/>
              <a:ext cx="3500265" cy="396719"/>
              <a:chOff x="5243286" y="2569594"/>
              <a:chExt cx="3500266" cy="396900"/>
            </a:xfrm>
          </p:grpSpPr>
          <p:sp>
            <p:nvSpPr>
              <p:cNvPr id="43" name="Google Shape;43;p3"/>
              <p:cNvSpPr txBox="1"/>
              <p:nvPr/>
            </p:nvSpPr>
            <p:spPr>
              <a:xfrm>
                <a:off x="5243286" y="2569594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02.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3"/>
              <p:cNvSpPr txBox="1"/>
              <p:nvPr/>
            </p:nvSpPr>
            <p:spPr>
              <a:xfrm>
                <a:off x="5863552" y="2610168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해결방안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" name="Google Shape;45;p3"/>
            <p:cNvGrpSpPr/>
            <p:nvPr/>
          </p:nvGrpSpPr>
          <p:grpSpPr>
            <a:xfrm>
              <a:off x="4440238" y="3968750"/>
              <a:ext cx="3500266" cy="396718"/>
              <a:chOff x="5240111" y="3045441"/>
              <a:chExt cx="3500267" cy="396900"/>
            </a:xfrm>
          </p:grpSpPr>
          <p:sp>
            <p:nvSpPr>
              <p:cNvPr id="46" name="Google Shape;46;p3"/>
              <p:cNvSpPr txBox="1"/>
              <p:nvPr/>
            </p:nvSpPr>
            <p:spPr>
              <a:xfrm>
                <a:off x="5240111" y="3045441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03.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3"/>
              <p:cNvSpPr txBox="1"/>
              <p:nvPr/>
            </p:nvSpPr>
            <p:spPr>
              <a:xfrm>
                <a:off x="5860378" y="3082313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데이터 분석을 위한 가정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" name="Google Shape;48;p3"/>
            <p:cNvGrpSpPr/>
            <p:nvPr/>
          </p:nvGrpSpPr>
          <p:grpSpPr>
            <a:xfrm>
              <a:off x="4440238" y="4381497"/>
              <a:ext cx="3500265" cy="396718"/>
              <a:chOff x="5241699" y="3523727"/>
              <a:chExt cx="3500266" cy="396900"/>
            </a:xfrm>
          </p:grpSpPr>
          <p:sp>
            <p:nvSpPr>
              <p:cNvPr id="49" name="Google Shape;49;p3"/>
              <p:cNvSpPr txBox="1"/>
              <p:nvPr/>
            </p:nvSpPr>
            <p:spPr>
              <a:xfrm>
                <a:off x="5241699" y="3523727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04.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3"/>
              <p:cNvSpPr txBox="1"/>
              <p:nvPr/>
            </p:nvSpPr>
            <p:spPr>
              <a:xfrm>
                <a:off x="5861965" y="3566322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데이터 전처리 및 EDA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4440238" y="4792661"/>
              <a:ext cx="3527750" cy="396718"/>
              <a:chOff x="5241699" y="3999575"/>
              <a:chExt cx="3527751" cy="396900"/>
            </a:xfrm>
          </p:grpSpPr>
          <p:sp>
            <p:nvSpPr>
              <p:cNvPr id="52" name="Google Shape;52;p3"/>
              <p:cNvSpPr txBox="1"/>
              <p:nvPr/>
            </p:nvSpPr>
            <p:spPr>
              <a:xfrm>
                <a:off x="5241699" y="3999575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05.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3"/>
              <p:cNvSpPr txBox="1"/>
              <p:nvPr/>
            </p:nvSpPr>
            <p:spPr>
              <a:xfrm>
                <a:off x="5889450" y="4041136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군집분석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4440238" y="5205409"/>
              <a:ext cx="3527749" cy="396718"/>
              <a:chOff x="5243286" y="4477861"/>
              <a:chExt cx="3527750" cy="396900"/>
            </a:xfrm>
          </p:grpSpPr>
          <p:sp>
            <p:nvSpPr>
              <p:cNvPr id="55" name="Google Shape;55;p3"/>
              <p:cNvSpPr txBox="1"/>
              <p:nvPr/>
            </p:nvSpPr>
            <p:spPr>
              <a:xfrm>
                <a:off x="5243286" y="4477861"/>
                <a:ext cx="647700" cy="39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rgbClr val="FFC000"/>
                    </a:solidFill>
                    <a:latin typeface="Arial"/>
                    <a:ea typeface="Arial"/>
                    <a:cs typeface="Arial"/>
                    <a:sym typeface="Arial"/>
                  </a:rPr>
                  <a:t>06.</a:t>
                </a:r>
                <a:endParaRPr sz="2000" b="1" i="0" u="none" strike="noStrike" cap="none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3"/>
              <p:cNvSpPr txBox="1"/>
              <p:nvPr/>
            </p:nvSpPr>
            <p:spPr>
              <a:xfrm>
                <a:off x="5891036" y="4516163"/>
                <a:ext cx="2880000" cy="32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lang="en-US" sz="1500" b="1" i="0" u="none" strike="noStrike" cap="none">
                    <a:solidFill>
                      <a:srgbClr val="BFBFBF"/>
                    </a:solidFill>
                    <a:latin typeface="Arial"/>
                    <a:ea typeface="Arial"/>
                    <a:cs typeface="Arial"/>
                    <a:sym typeface="Arial"/>
                  </a:rPr>
                  <a:t>우선 지하철 역 선정</a:t>
                </a:r>
                <a:endParaRPr sz="1500" b="1" i="0" u="none" strike="noStrike" cap="non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7" name="Google Shape;57;p3"/>
          <p:cNvSpPr txBox="1"/>
          <p:nvPr/>
        </p:nvSpPr>
        <p:spPr>
          <a:xfrm>
            <a:off x="4931993" y="4755838"/>
            <a:ext cx="713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07.</a:t>
            </a:r>
            <a:endParaRPr sz="2000" b="1" i="0" u="none" strike="noStrike" cap="non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"/>
          <p:cNvSpPr txBox="1"/>
          <p:nvPr/>
        </p:nvSpPr>
        <p:spPr>
          <a:xfrm>
            <a:off x="5645103" y="4794403"/>
            <a:ext cx="3171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결론</a:t>
            </a:r>
            <a:endParaRPr sz="1500" b="1" i="0" u="none" strike="noStrike" cap="non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c4b60f5e7_0_80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300">
                <a:solidFill>
                  <a:srgbClr val="FABF8E"/>
                </a:solidFill>
              </a:rPr>
              <a:t>데이터, 자료 출처 및 분석 도구</a:t>
            </a:r>
            <a:endParaRPr/>
          </a:p>
        </p:txBody>
      </p:sp>
      <p:sp>
        <p:nvSpPr>
          <p:cNvPr id="289" name="Google Shape;289;g10c4b60f5e7_0_80"/>
          <p:cNvSpPr/>
          <p:nvPr/>
        </p:nvSpPr>
        <p:spPr>
          <a:xfrm>
            <a:off x="720600" y="1333525"/>
            <a:ext cx="7937700" cy="3905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c4b60f5e7_0_80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활용 데이터 및 자료 출처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c4b60f5e7_0_80"/>
          <p:cNvSpPr txBox="1"/>
          <p:nvPr/>
        </p:nvSpPr>
        <p:spPr>
          <a:xfrm>
            <a:off x="1225500" y="1510900"/>
            <a:ext cx="66930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지하철 혼잡도 정보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지하철 대기 상태 정보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서울시 지하철 운행 현황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&lt;출처&gt;https://data.seoul.go.kr/dataList/247/S/2/datasetView.do#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서울시 격자판, 지하철 역 좌표 데이터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&lt;출처&gt;</a:t>
            </a:r>
            <a:r>
              <a:rPr lang="en-US" sz="1400" b="1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https://yrohh.tistory.com/138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참고 기사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&lt;출처&gt;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https://www.hani.co.kr/arti/area/area_general/800474.html 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&lt;출처&gt;</a:t>
            </a:r>
            <a:r>
              <a:rPr lang="en-US" sz="1400" b="1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https://www.sedaily.com/NewsVIew/22RNJQSCRD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&lt;출처&gt;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https://www.fnnews.com/news/202201171430185963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&lt;출처&gt;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https://www.hellodd.com/news/articleView.html?idxno=95647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10c4b60f5e7_0_80"/>
          <p:cNvSpPr/>
          <p:nvPr/>
        </p:nvSpPr>
        <p:spPr>
          <a:xfrm>
            <a:off x="720600" y="5576150"/>
            <a:ext cx="7937700" cy="1100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c4b60f5e7_0_80"/>
          <p:cNvSpPr/>
          <p:nvPr/>
        </p:nvSpPr>
        <p:spPr>
          <a:xfrm>
            <a:off x="928700" y="5333400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분석 도구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10c4b60f5e7_0_80"/>
          <p:cNvSpPr txBox="1"/>
          <p:nvPr/>
        </p:nvSpPr>
        <p:spPr>
          <a:xfrm>
            <a:off x="1225500" y="5968150"/>
            <a:ext cx="213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 studio, QGIS, EXCEL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g10c4b60f5e7_0_8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80025" y="5631025"/>
            <a:ext cx="1840491" cy="990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10c4b60f5e7_0_8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00525" y="5765950"/>
            <a:ext cx="917973" cy="7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10c4b60f5e7_0_8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01850" y="5815286"/>
            <a:ext cx="798175" cy="621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/>
        </p:nvSpPr>
        <p:spPr>
          <a:xfrm>
            <a:off x="0" y="2998107"/>
            <a:ext cx="9144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1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감사합니다.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3647158" y="4346950"/>
            <a:ext cx="1849684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201618968 김종원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201618973 </a:t>
            </a:r>
            <a:r>
              <a:rPr lang="en-US" sz="1500" b="1" i="0" u="none" strike="noStrike" cap="none" dirty="0" err="1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김현준</a:t>
            </a:r>
            <a:endParaRPr sz="1500" b="1" i="0" u="none" strike="noStrike" cap="none" dirty="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4816" cy="41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1. 서울시 지하철 미세먼지 심각성 </a:t>
            </a:r>
            <a:endParaRPr/>
          </a:p>
        </p:txBody>
      </p:sp>
      <p:sp>
        <p:nvSpPr>
          <p:cNvPr id="64" name="Google Shape;64;p5"/>
          <p:cNvSpPr/>
          <p:nvPr/>
        </p:nvSpPr>
        <p:spPr>
          <a:xfrm>
            <a:off x="1979711" y="1729499"/>
            <a:ext cx="5256584" cy="154817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65" name="Google Shape;65;p5"/>
          <p:cNvSpPr/>
          <p:nvPr/>
        </p:nvSpPr>
        <p:spPr>
          <a:xfrm>
            <a:off x="2231740" y="1269347"/>
            <a:ext cx="4680520" cy="648072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지상보다 심각한 지하철의 미세먼지 농도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2415" y="2265418"/>
            <a:ext cx="5699169" cy="501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8418" y="4216579"/>
            <a:ext cx="5837917" cy="2236757"/>
          </a:xfrm>
          <a:prstGeom prst="rect">
            <a:avLst/>
          </a:prstGeom>
          <a:solidFill>
            <a:srgbClr val="ECECEC"/>
          </a:solidFill>
          <a:ln w="1905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0000" algn="tl" rotWithShape="0">
              <a:srgbClr val="000000">
                <a:alpha val="40392"/>
              </a:srgbClr>
            </a:outerShdw>
          </a:effectLst>
        </p:spPr>
      </p:pic>
      <p:sp>
        <p:nvSpPr>
          <p:cNvPr id="68" name="Google Shape;68;p5"/>
          <p:cNvSpPr/>
          <p:nvPr/>
        </p:nvSpPr>
        <p:spPr>
          <a:xfrm>
            <a:off x="2337117" y="3580330"/>
            <a:ext cx="4680520" cy="72008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미세먼지가 사람에게 미치는 영향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363" cy="41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2. 해결방안</a:t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>
            <a:off x="1187349" y="980352"/>
            <a:ext cx="6769299" cy="792088"/>
          </a:xfrm>
          <a:prstGeom prst="flowChartAlternateProcess">
            <a:avLst/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열차 운행으로 미세먼지가 발생하고 지하철의 폐쇄된 공간으로 인해 환기 안됨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6"/>
          <p:cNvSpPr/>
          <p:nvPr/>
        </p:nvSpPr>
        <p:spPr>
          <a:xfrm>
            <a:off x="4391978" y="1860826"/>
            <a:ext cx="360040" cy="792088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2339750" y="4256139"/>
            <a:ext cx="4464496" cy="792088"/>
          </a:xfrm>
          <a:prstGeom prst="flowChartAlternateProcess">
            <a:avLst/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지하철 내부에서 자체적으로 미세먼지를 줄일 수 있는 기술 개발중</a:t>
            </a:r>
            <a:endParaRPr sz="1800" b="1" i="0" u="none" strike="noStrike" cap="none">
              <a:solidFill>
                <a:schemeClr val="lt1"/>
              </a:solidFill>
              <a:latin typeface="Gulim"/>
              <a:ea typeface="Gulim"/>
              <a:cs typeface="Gulim"/>
              <a:sym typeface="Gulim"/>
            </a:endParaRPr>
          </a:p>
        </p:txBody>
      </p:sp>
      <p:pic>
        <p:nvPicPr>
          <p:cNvPr id="77" name="Google Shape;7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24201" y="2714242"/>
            <a:ext cx="5058837" cy="89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1600" y="3210859"/>
            <a:ext cx="3888432" cy="92921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6"/>
          <p:cNvSpPr/>
          <p:nvPr/>
        </p:nvSpPr>
        <p:spPr>
          <a:xfrm>
            <a:off x="1079472" y="5413039"/>
            <a:ext cx="7345091" cy="92921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rgbClr val="00B050"/>
                </a:solidFill>
                <a:latin typeface="Gulim"/>
                <a:ea typeface="Gulim"/>
                <a:cs typeface="Gulim"/>
                <a:sym typeface="Gulim"/>
              </a:rPr>
              <a:t>이러한 기술을 우선적으로 도입해야 하는 역을 군집분석을 통해 선정</a:t>
            </a:r>
            <a:endParaRPr sz="17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0eb33bbcf2_0_0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3. 데이터 분석을 위한 가정</a:t>
            </a:r>
            <a:endParaRPr/>
          </a:p>
        </p:txBody>
      </p:sp>
      <p:sp>
        <p:nvSpPr>
          <p:cNvPr id="85" name="Google Shape;85;g10eb33bbcf2_0_0"/>
          <p:cNvSpPr/>
          <p:nvPr/>
        </p:nvSpPr>
        <p:spPr>
          <a:xfrm>
            <a:off x="1187399" y="1671077"/>
            <a:ext cx="6769200" cy="792000"/>
          </a:xfrm>
          <a:prstGeom prst="flowChartAlternateProcess">
            <a:avLst/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모든 데이터는 21년도 데이터라고 가정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10eb33bbcf2_0_0"/>
          <p:cNvSpPr/>
          <p:nvPr/>
        </p:nvSpPr>
        <p:spPr>
          <a:xfrm>
            <a:off x="1187399" y="3392452"/>
            <a:ext cx="6769200" cy="792000"/>
          </a:xfrm>
          <a:prstGeom prst="flowChartAlternateProcess">
            <a:avLst/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주어진 데이터들이 연평균 관측치라고 가정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10eb33bbcf2_0_0"/>
          <p:cNvSpPr/>
          <p:nvPr/>
        </p:nvSpPr>
        <p:spPr>
          <a:xfrm>
            <a:off x="1187399" y="5113827"/>
            <a:ext cx="6769200" cy="792000"/>
          </a:xfrm>
          <a:prstGeom prst="flowChartAlternateProcess">
            <a:avLst/>
          </a:prstGeom>
          <a:solidFill>
            <a:srgbClr val="F490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혼잡도 계산시에 기준이 되는 열차의 크기는 모두 같다고 가정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eb33bbcf2_1_3"/>
          <p:cNvSpPr/>
          <p:nvPr/>
        </p:nvSpPr>
        <p:spPr>
          <a:xfrm>
            <a:off x="1157300" y="2771775"/>
            <a:ext cx="1686000" cy="285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10eb33bbcf2_1_3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4. 데이터 전처리 및 EDA</a:t>
            </a:r>
            <a:endParaRPr/>
          </a:p>
        </p:txBody>
      </p:sp>
      <p:sp>
        <p:nvSpPr>
          <p:cNvPr id="95" name="Google Shape;95;g10eb33bbcf2_1_3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10eb33bbcf2_1_3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데이터 전처리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10eb33bbcf2_1_3"/>
          <p:cNvSpPr/>
          <p:nvPr/>
        </p:nvSpPr>
        <p:spPr>
          <a:xfrm>
            <a:off x="1057175" y="1773250"/>
            <a:ext cx="2186100" cy="16272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g10eb33bbcf2_1_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0150" y="2205050"/>
            <a:ext cx="2100150" cy="9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10eb33bbcf2_1_3"/>
          <p:cNvSpPr txBox="1"/>
          <p:nvPr/>
        </p:nvSpPr>
        <p:spPr>
          <a:xfrm>
            <a:off x="1157300" y="1857375"/>
            <a:ext cx="195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1.사용할 데이터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10eb33bbcf2_1_3"/>
          <p:cNvSpPr/>
          <p:nvPr/>
        </p:nvSpPr>
        <p:spPr>
          <a:xfrm>
            <a:off x="971450" y="3971925"/>
            <a:ext cx="3228900" cy="13638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" name="Google Shape;101;g10eb33bbcf2_1_3"/>
          <p:cNvCxnSpPr>
            <a:endCxn id="100" idx="1"/>
          </p:cNvCxnSpPr>
          <p:nvPr/>
        </p:nvCxnSpPr>
        <p:spPr>
          <a:xfrm rot="5400000">
            <a:off x="436550" y="3975825"/>
            <a:ext cx="1212900" cy="143100"/>
          </a:xfrm>
          <a:prstGeom prst="curvedConnector4">
            <a:avLst>
              <a:gd name="adj1" fmla="val 21890"/>
              <a:gd name="adj2" fmla="val 2664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g10eb33bbcf2_1_3"/>
          <p:cNvSpPr txBox="1"/>
          <p:nvPr/>
        </p:nvSpPr>
        <p:spPr>
          <a:xfrm>
            <a:off x="1057175" y="4029075"/>
            <a:ext cx="2943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2.지하철 혼잡도 데이터에서 시간별 혼잡도 데이터가 없는 부분은 0으로 결측치 처리(특정 시간의 혼잡도 정보만 없는 것이 아니라 전체 시간대 전부 없음)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10eb33bbcf2_1_3"/>
          <p:cNvSpPr/>
          <p:nvPr/>
        </p:nvSpPr>
        <p:spPr>
          <a:xfrm>
            <a:off x="4657750" y="1785926"/>
            <a:ext cx="3557700" cy="19575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10eb33bbcf2_1_3"/>
          <p:cNvSpPr txBox="1"/>
          <p:nvPr/>
        </p:nvSpPr>
        <p:spPr>
          <a:xfrm>
            <a:off x="5014925" y="1857375"/>
            <a:ext cx="2643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3.지하철 혼잡도 정보 데이터의 시간별 혼잡도 열을 wide에서 long으로 변경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" name="Google Shape;105;g10eb33bbcf2_1_3"/>
          <p:cNvCxnSpPr>
            <a:stCxn id="103" idx="1"/>
            <a:endCxn id="100" idx="3"/>
          </p:cNvCxnSpPr>
          <p:nvPr/>
        </p:nvCxnSpPr>
        <p:spPr>
          <a:xfrm flipH="1">
            <a:off x="4200250" y="2764676"/>
            <a:ext cx="457500" cy="1889100"/>
          </a:xfrm>
          <a:prstGeom prst="curvedConnector3">
            <a:avLst>
              <a:gd name="adj1" fmla="val 499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g10eb33bbcf2_1_3"/>
          <p:cNvSpPr/>
          <p:nvPr/>
        </p:nvSpPr>
        <p:spPr>
          <a:xfrm>
            <a:off x="4557725" y="4029075"/>
            <a:ext cx="3814800" cy="18663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10eb33bbcf2_1_3"/>
          <p:cNvSpPr txBox="1"/>
          <p:nvPr/>
        </p:nvSpPr>
        <p:spPr>
          <a:xfrm>
            <a:off x="4625593" y="4153008"/>
            <a:ext cx="365772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4.역사별로 혼잡도 평균을 구해서 변수 생성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g10eb33bbcf2_1_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81749" y="2624199"/>
            <a:ext cx="3309719" cy="9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10eb33bbcf2_1_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86525" y="4659348"/>
            <a:ext cx="2100150" cy="1029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g10eb33bbcf2_1_3"/>
          <p:cNvCxnSpPr>
            <a:stCxn id="103" idx="3"/>
            <a:endCxn id="106" idx="3"/>
          </p:cNvCxnSpPr>
          <p:nvPr/>
        </p:nvCxnSpPr>
        <p:spPr>
          <a:xfrm>
            <a:off x="8215450" y="2764676"/>
            <a:ext cx="157200" cy="2197500"/>
          </a:xfrm>
          <a:prstGeom prst="curvedConnector3">
            <a:avLst>
              <a:gd name="adj1" fmla="val 25139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eb33bbcf2_1_37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4. 데이터 전처리 및 EDA</a:t>
            </a:r>
            <a:endParaRPr/>
          </a:p>
        </p:txBody>
      </p:sp>
      <p:sp>
        <p:nvSpPr>
          <p:cNvPr id="117" name="Google Shape;117;g10eb33bbcf2_1_37"/>
          <p:cNvSpPr/>
          <p:nvPr/>
        </p:nvSpPr>
        <p:spPr>
          <a:xfrm>
            <a:off x="720600" y="1333526"/>
            <a:ext cx="7937700" cy="49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10eb33bbcf2_1_37"/>
          <p:cNvSpPr/>
          <p:nvPr/>
        </p:nvSpPr>
        <p:spPr>
          <a:xfrm>
            <a:off x="928700" y="1090775"/>
            <a:ext cx="2271600" cy="411000"/>
          </a:xfrm>
          <a:prstGeom prst="roundRect">
            <a:avLst>
              <a:gd name="adj" fmla="val 16667"/>
            </a:avLst>
          </a:prstGeom>
          <a:solidFill>
            <a:srgbClr val="F4907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데이터 전처리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0eb33bbcf2_1_37"/>
          <p:cNvSpPr/>
          <p:nvPr/>
        </p:nvSpPr>
        <p:spPr>
          <a:xfrm>
            <a:off x="1014425" y="3124225"/>
            <a:ext cx="2886000" cy="14145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0eb33bbcf2_1_37"/>
          <p:cNvSpPr txBox="1"/>
          <p:nvPr/>
        </p:nvSpPr>
        <p:spPr>
          <a:xfrm>
            <a:off x="1150175" y="3308125"/>
            <a:ext cx="2614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5.역사명과 호선을 기준으로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‘지하철 역사 대기 정보’ 데이터와 ‘지하철 노선별 운행 횟수’  데이터를 병합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g10eb33bbcf2_1_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96325" y="2663537"/>
            <a:ext cx="4127075" cy="233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10eb33bbcf2_1_37"/>
          <p:cNvSpPr/>
          <p:nvPr/>
        </p:nvSpPr>
        <p:spPr>
          <a:xfrm rot="5400000">
            <a:off x="4822175" y="4979250"/>
            <a:ext cx="557100" cy="8571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10eb33bbcf2_1_37"/>
          <p:cNvSpPr txBox="1"/>
          <p:nvPr/>
        </p:nvSpPr>
        <p:spPr>
          <a:xfrm>
            <a:off x="5615000" y="5286150"/>
            <a:ext cx="2671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최종 데이터(df.csv)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eb33bbcf2_0_16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4. 데이터 전처리 및 EDA</a:t>
            </a:r>
            <a:endParaRPr/>
          </a:p>
        </p:txBody>
      </p:sp>
      <p:graphicFrame>
        <p:nvGraphicFramePr>
          <p:cNvPr id="129" name="Google Shape;129;g10eb33bbcf2_0_16"/>
          <p:cNvGraphicFramePr/>
          <p:nvPr/>
        </p:nvGraphicFramePr>
        <p:xfrm>
          <a:off x="6243600" y="1245500"/>
          <a:ext cx="2576550" cy="4485080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129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역명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미세먼지 농도(PM10)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버티고개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116.2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이태원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112.6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천왕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110.5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약수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108.2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…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chemeClr val="l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75">
                <a:tc gridSpan="2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면목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60.4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산성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60.0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신정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59.0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오목교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56.3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0" name="Google Shape;130;g10eb33bbcf2_0_16"/>
          <p:cNvSpPr/>
          <p:nvPr/>
        </p:nvSpPr>
        <p:spPr>
          <a:xfrm>
            <a:off x="1368113" y="1010585"/>
            <a:ext cx="3519600" cy="411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수도권 지하철 역 미세먼지 농도 &gt;</a:t>
            </a:r>
            <a:endParaRPr sz="10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g10eb33bbcf2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850" y="1421585"/>
            <a:ext cx="5608126" cy="4351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eb33bbcf2_0_29"/>
          <p:cNvSpPr txBox="1">
            <a:spLocks noGrp="1"/>
          </p:cNvSpPr>
          <p:nvPr>
            <p:ph type="title"/>
          </p:nvPr>
        </p:nvSpPr>
        <p:spPr>
          <a:xfrm>
            <a:off x="251520" y="404664"/>
            <a:ext cx="7345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300">
                <a:solidFill>
                  <a:srgbClr val="FABF8E"/>
                </a:solidFill>
              </a:rPr>
              <a:t>4. 데이터 전처리 및 EDA</a:t>
            </a:r>
            <a:endParaRPr/>
          </a:p>
        </p:txBody>
      </p:sp>
      <p:graphicFrame>
        <p:nvGraphicFramePr>
          <p:cNvPr id="137" name="Google Shape;137;g10eb33bbcf2_0_29"/>
          <p:cNvGraphicFramePr/>
          <p:nvPr/>
        </p:nvGraphicFramePr>
        <p:xfrm>
          <a:off x="6243600" y="1245500"/>
          <a:ext cx="2576550" cy="4485080"/>
        </p:xfrm>
        <a:graphic>
          <a:graphicData uri="http://schemas.openxmlformats.org/drawingml/2006/table">
            <a:tbl>
              <a:tblPr>
                <a:noFill/>
                <a:tableStyleId>{5C090C32-1026-413A-ABE2-8226C10DD464}</a:tableStyleId>
              </a:tblPr>
              <a:tblGrid>
                <a:gridCol w="129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역명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lt1"/>
                          </a:solidFill>
                        </a:rPr>
                        <a:t>운행 횟수</a:t>
                      </a:r>
                      <a:endParaRPr sz="1100" b="1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동대문역사문화공원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1699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영등포구청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1392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왕십리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1392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을지로4가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1392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0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…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chemeClr val="lt2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075">
                <a:tc gridSpan="2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종로5가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86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청량리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86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도림천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212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3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신정네거리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1" u="none" strike="noStrike" cap="none">
                          <a:solidFill>
                            <a:schemeClr val="dk1"/>
                          </a:solidFill>
                        </a:rPr>
                        <a:t>212</a:t>
                      </a:r>
                      <a:endParaRPr sz="11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8" name="Google Shape;138;g10eb33bbcf2_0_29"/>
          <p:cNvSpPr/>
          <p:nvPr/>
        </p:nvSpPr>
        <p:spPr>
          <a:xfrm>
            <a:off x="1534738" y="1040000"/>
            <a:ext cx="3171000" cy="411000"/>
          </a:xfrm>
          <a:prstGeom prst="flowChartAlternateProcess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Gulim"/>
                <a:ea typeface="Gulim"/>
                <a:cs typeface="Gulim"/>
                <a:sym typeface="Gulim"/>
              </a:rPr>
              <a:t>&lt; 수도권 지하철 역 운행 횟수 &gt;</a:t>
            </a:r>
            <a:endParaRPr sz="10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g10eb33bbcf2_0_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3850" y="1451000"/>
            <a:ext cx="5592776" cy="43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10eb33bbcf2_0_29"/>
          <p:cNvSpPr/>
          <p:nvPr/>
        </p:nvSpPr>
        <p:spPr>
          <a:xfrm rot="-460738">
            <a:off x="2419349" y="3657795"/>
            <a:ext cx="2609850" cy="1028700"/>
          </a:xfrm>
          <a:prstGeom prst="ellipse">
            <a:avLst/>
          </a:prstGeom>
          <a:noFill/>
          <a:ln w="254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사용자 지정 3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9999FF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1565</Words>
  <Application>Microsoft Office PowerPoint</Application>
  <PresentationFormat>화면 슬라이드 쇼(4:3)</PresentationFormat>
  <Paragraphs>325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Gulim</vt:lpstr>
      <vt:lpstr>Malgun Gothic</vt:lpstr>
      <vt:lpstr>Century Gothic</vt:lpstr>
      <vt:lpstr>Trebuchet MS</vt:lpstr>
      <vt:lpstr>Arial</vt:lpstr>
      <vt:lpstr>디자인 사용자 지정</vt:lpstr>
      <vt:lpstr>PowerPoint 프레젠테이션</vt:lpstr>
      <vt:lpstr>PowerPoint 프레젠테이션</vt:lpstr>
      <vt:lpstr>1. 서울시 지하철 미세먼지 심각성 </vt:lpstr>
      <vt:lpstr>2. 해결방안</vt:lpstr>
      <vt:lpstr>3. 데이터 분석을 위한 가정</vt:lpstr>
      <vt:lpstr>4. 데이터 전처리 및 EDA</vt:lpstr>
      <vt:lpstr>4. 데이터 전처리 및 EDA</vt:lpstr>
      <vt:lpstr>4. 데이터 전처리 및 EDA</vt:lpstr>
      <vt:lpstr>4. 데이터 전처리 및 EDA</vt:lpstr>
      <vt:lpstr>4. 데이터 전처리 및 EDA</vt:lpstr>
      <vt:lpstr>5. 군집분석 </vt:lpstr>
      <vt:lpstr>5. 군집분석 </vt:lpstr>
      <vt:lpstr>5. 군집분석 </vt:lpstr>
      <vt:lpstr>5. 군집분석 </vt:lpstr>
      <vt:lpstr>5. 군집분석 </vt:lpstr>
      <vt:lpstr>5. 군집분석</vt:lpstr>
      <vt:lpstr>6. 우선 지하철 역 선정</vt:lpstr>
      <vt:lpstr>6. 우선 지하철 역 선정</vt:lpstr>
      <vt:lpstr>7. 결론</vt:lpstr>
      <vt:lpstr>데이터, 자료 출처 및 분석 도구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디브리드 www.dbreed.co.kr</dc:creator>
  <cp:lastModifiedBy>김종원</cp:lastModifiedBy>
  <cp:revision>4</cp:revision>
  <dcterms:created xsi:type="dcterms:W3CDTF">2011-06-13T04:09:39Z</dcterms:created>
  <dcterms:modified xsi:type="dcterms:W3CDTF">2022-01-19T13:58:58Z</dcterms:modified>
</cp:coreProperties>
</file>